
<file path=[Content_Types].xml><?xml version="1.0" encoding="utf-8"?>
<Types xmlns="http://schemas.openxmlformats.org/package/2006/content-types">
  <Default Extension="xlsm" ContentType="application/vnd.ms-excel.sheet.macroEnabled.12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drawings/drawing6.xml" ContentType="application/vnd.openxmlformats-officedocument.drawingml.chartshapes+xml"/>
  <Override PartName="/ppt/charts/chart11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7.xml" ContentType="application/vnd.openxmlformats-officedocument.drawingml.chartshapes+xml"/>
  <Override PartName="/ppt/charts/chart12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4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5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6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7.xml" ContentType="application/vnd.openxmlformats-officedocument.drawingml.chart+xml"/>
  <Override PartName="/ppt/drawings/drawing8.xml" ContentType="application/vnd.openxmlformats-officedocument.drawingml.chartshapes+xml"/>
  <Override PartName="/ppt/charts/chart18.xml" ContentType="application/vnd.openxmlformats-officedocument.drawingml.chart+xml"/>
  <Override PartName="/ppt/drawings/drawing9.xml" ContentType="application/vnd.openxmlformats-officedocument.drawingml.chartshapes+xml"/>
  <Override PartName="/ppt/charts/chart19.xml" ContentType="application/vnd.openxmlformats-officedocument.drawingml.chart+xml"/>
  <Override PartName="/ppt/drawings/drawing10.xml" ContentType="application/vnd.openxmlformats-officedocument.drawingml.chartshapes+xml"/>
  <Override PartName="/ppt/charts/chart20.xml" ContentType="application/vnd.openxmlformats-officedocument.drawingml.chart+xml"/>
  <Override PartName="/ppt/drawings/drawing11.xml" ContentType="application/vnd.openxmlformats-officedocument.drawingml.chartshapes+xml"/>
  <Override PartName="/ppt/charts/chart21.xml" ContentType="application/vnd.openxmlformats-officedocument.drawingml.chart+xml"/>
  <Override PartName="/ppt/drawings/drawing12.xml" ContentType="application/vnd.openxmlformats-officedocument.drawingml.chartshapes+xml"/>
  <Override PartName="/ppt/charts/chart22.xml" ContentType="application/vnd.openxmlformats-officedocument.drawingml.chart+xml"/>
  <Override PartName="/ppt/drawings/drawing13.xml" ContentType="application/vnd.openxmlformats-officedocument.drawingml.chartshapes+xml"/>
  <Override PartName="/ppt/charts/chart23.xml" ContentType="application/vnd.openxmlformats-officedocument.drawingml.chart+xml"/>
  <Override PartName="/ppt/drawings/drawing14.xml" ContentType="application/vnd.openxmlformats-officedocument.drawingml.chartshapes+xml"/>
  <Override PartName="/ppt/charts/chart24.xml" ContentType="application/vnd.openxmlformats-officedocument.drawingml.chart+xml"/>
  <Override PartName="/ppt/drawings/drawing15.xml" ContentType="application/vnd.openxmlformats-officedocument.drawingml.chartshapes+xml"/>
  <Override PartName="/ppt/charts/chart2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16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412" r:id="rId2"/>
    <p:sldId id="755" r:id="rId3"/>
    <p:sldId id="780" r:id="rId4"/>
    <p:sldId id="813" r:id="rId5"/>
    <p:sldId id="787" r:id="rId6"/>
    <p:sldId id="794" r:id="rId7"/>
    <p:sldId id="721" r:id="rId8"/>
    <p:sldId id="810" r:id="rId9"/>
    <p:sldId id="783" r:id="rId10"/>
    <p:sldId id="809" r:id="rId11"/>
    <p:sldId id="785" r:id="rId12"/>
    <p:sldId id="817" r:id="rId13"/>
    <p:sldId id="802" r:id="rId14"/>
    <p:sldId id="800" r:id="rId15"/>
    <p:sldId id="793" r:id="rId16"/>
    <p:sldId id="811" r:id="rId17"/>
    <p:sldId id="815" r:id="rId18"/>
    <p:sldId id="816" r:id="rId19"/>
    <p:sldId id="803" r:id="rId20"/>
    <p:sldId id="788" r:id="rId21"/>
    <p:sldId id="790" r:id="rId22"/>
    <p:sldId id="814" r:id="rId23"/>
    <p:sldId id="796" r:id="rId24"/>
    <p:sldId id="789" r:id="rId25"/>
    <p:sldId id="795" r:id="rId26"/>
    <p:sldId id="797" r:id="rId27"/>
    <p:sldId id="798" r:id="rId28"/>
    <p:sldId id="812" r:id="rId29"/>
    <p:sldId id="804" r:id="rId30"/>
    <p:sldId id="806" r:id="rId31"/>
    <p:sldId id="807" r:id="rId32"/>
    <p:sldId id="808" r:id="rId33"/>
    <p:sldId id="753" r:id="rId34"/>
    <p:sldId id="668" r:id="rId35"/>
  </p:sldIdLst>
  <p:sldSz cx="9144000" cy="6858000" type="screen4x3"/>
  <p:notesSz cx="6769100" cy="9906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áš Chabada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A7A8"/>
    <a:srgbClr val="A9D8E2"/>
    <a:srgbClr val="A20900"/>
    <a:srgbClr val="DADADA"/>
    <a:srgbClr val="95DF05"/>
    <a:srgbClr val="548235"/>
    <a:srgbClr val="80BE01"/>
    <a:srgbClr val="C3F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1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1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List_aplikace_Microsoft_Excel_s_podporou_maker10.xlsm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1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7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2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3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4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5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6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List_aplikace_Microsoft_Excel_s_podporou_maker17.xlsm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List_aplikace_Microsoft_Excel_s_podporou_maker18.xlsm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List_aplikace_Microsoft_Excel_s_podporou_maker19.xlsm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List_aplikace_Microsoft_Excel_s_podporou_maker2.xlsm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List_aplikace_Microsoft_Excel_s_podporou_maker20.xlsm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List_aplikace_Microsoft_Excel_s_podporou_maker21.xlsm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List_aplikace_Microsoft_Excel_s_podporou_maker22.xlsm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List_aplikace_Microsoft_Excel_s_podporou_maker23.xlsm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List_aplikace_Microsoft_Excel_s_podporou_maker24.xlsm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5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1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List_aplikace_Microsoft_Excel_s_podporou_maker4.xlsm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List_aplikace_Microsoft_Excel_s_podporou_maker8.xlsm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List_aplikace_Microsoft_Excel_s_podporou_maker9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3369156895495666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považuji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List1!$B$2:$B$6</c:f>
              <c:numCache>
                <c:formatCode>0%</c:formatCode>
                <c:ptCount val="5"/>
                <c:pt idx="0">
                  <c:v>0.251</c:v>
                </c:pt>
                <c:pt idx="1">
                  <c:v>0.214</c:v>
                </c:pt>
                <c:pt idx="2">
                  <c:v>0.114</c:v>
                </c:pt>
                <c:pt idx="3">
                  <c:v>0.112</c:v>
                </c:pt>
                <c:pt idx="4">
                  <c:v>0.11600000000000001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považuji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List1!$C$2:$C$6</c:f>
              <c:numCache>
                <c:formatCode>0%</c:formatCode>
                <c:ptCount val="5"/>
                <c:pt idx="0">
                  <c:v>0.27600000000000002</c:v>
                </c:pt>
                <c:pt idx="1">
                  <c:v>0.23799999999999999</c:v>
                </c:pt>
                <c:pt idx="2">
                  <c:v>0.23200000000000001</c:v>
                </c:pt>
                <c:pt idx="3">
                  <c:v>0.223</c:v>
                </c:pt>
                <c:pt idx="4">
                  <c:v>0.224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spíše považuji</c:v>
                </c:pt>
              </c:strCache>
            </c:strRef>
          </c:tx>
          <c:spPr>
            <a:solidFill>
              <a:srgbClr val="C5FD5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List1!$D$2:$D$6</c:f>
              <c:numCache>
                <c:formatCode>0%</c:formatCode>
                <c:ptCount val="5"/>
                <c:pt idx="0">
                  <c:v>0.30099999999999999</c:v>
                </c:pt>
                <c:pt idx="1">
                  <c:v>0.28699999999999998</c:v>
                </c:pt>
                <c:pt idx="2">
                  <c:v>0.23400000000000001</c:v>
                </c:pt>
                <c:pt idx="3">
                  <c:v>0.307</c:v>
                </c:pt>
                <c:pt idx="4">
                  <c:v>0.26200000000000001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List1!$E$2:$E$6</c:f>
              <c:numCache>
                <c:formatCode>0%</c:formatCode>
                <c:ptCount val="5"/>
                <c:pt idx="0">
                  <c:v>0.125</c:v>
                </c:pt>
                <c:pt idx="1">
                  <c:v>0.17499999999999999</c:v>
                </c:pt>
                <c:pt idx="2">
                  <c:v>0.23699999999999999</c:v>
                </c:pt>
                <c:pt idx="3">
                  <c:v>0.19800000000000001</c:v>
                </c:pt>
                <c:pt idx="4">
                  <c:v>0.21199999999999999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spíše nepovažuji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7.964662818821690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List1!$F$2:$F$6</c:f>
              <c:numCache>
                <c:formatCode>0%</c:formatCode>
                <c:ptCount val="5"/>
                <c:pt idx="0">
                  <c:v>3.5000000000000003E-2</c:v>
                </c:pt>
                <c:pt idx="1">
                  <c:v>4.5999999999999999E-2</c:v>
                </c:pt>
                <c:pt idx="2">
                  <c:v>4.4999999999999998E-2</c:v>
                </c:pt>
                <c:pt idx="3">
                  <c:v>9.5000000000000001E-2</c:v>
                </c:pt>
                <c:pt idx="4">
                  <c:v>9.8000000000000004E-2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nepovažuji</c:v>
                </c:pt>
              </c:strCache>
            </c:strRef>
          </c:tx>
          <c:spPr>
            <a:solidFill>
              <a:srgbClr val="E17B7C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4699074074075152E-3"/>
                  <c:y val="3.451353888156066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8796296296297372E-3"/>
                  <c:y val="1.85850494289901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6EA-AC47-AE98-B9576D8936B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List1!$G$2:$G$6</c:f>
              <c:numCache>
                <c:formatCode>0%</c:formatCode>
                <c:ptCount val="5"/>
                <c:pt idx="0">
                  <c:v>7.0000000000000001E-3</c:v>
                </c:pt>
                <c:pt idx="1">
                  <c:v>2.4E-2</c:v>
                </c:pt>
                <c:pt idx="2">
                  <c:v>3.5000000000000003E-2</c:v>
                </c:pt>
                <c:pt idx="3">
                  <c:v>4.1000000000000002E-2</c:v>
                </c:pt>
                <c:pt idx="4">
                  <c:v>4.9000000000000002E-2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ser>
          <c:idx val="2"/>
          <c:order val="6"/>
          <c:tx>
            <c:strRef>
              <c:f>List1!$H$1</c:f>
              <c:strCache>
                <c:ptCount val="1"/>
                <c:pt idx="0">
                  <c:v>rozhodně nepovažuji</c:v>
                </c:pt>
              </c:strCache>
            </c:strRef>
          </c:tx>
          <c:spPr>
            <a:solidFill>
              <a:srgbClr val="C32D2E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8194444444445515E-3"/>
                  <c:y val="-1.85840041976490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97222222221144E-3"/>
                  <c:y val="5.310402351352376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4699074074072996E-3"/>
                  <c:y val="-1.06195504250954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7.964662818821690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F6EA-AC47-AE98-B9576D8936B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List1!$H$2:$H$6</c:f>
              <c:numCache>
                <c:formatCode>0%</c:formatCode>
                <c:ptCount val="5"/>
                <c:pt idx="0">
                  <c:v>2E-3</c:v>
                </c:pt>
                <c:pt idx="1">
                  <c:v>8.9999999999999993E-3</c:v>
                </c:pt>
                <c:pt idx="2">
                  <c:v>2.1999999999999999E-2</c:v>
                </c:pt>
                <c:pt idx="3">
                  <c:v>1.9E-2</c:v>
                </c:pt>
                <c:pt idx="4">
                  <c:v>1.6E-2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A-FA78-479D-9D78-8ADEAE325DC9}"/>
            </c:ext>
          </c:extLst>
        </c:ser>
        <c:ser>
          <c:idx val="7"/>
          <c:order val="7"/>
          <c:tx>
            <c:strRef>
              <c:f>List1!$I$1</c:f>
              <c:strCache>
                <c:ptCount val="1"/>
                <c:pt idx="0">
                  <c:v>neumím odpovědět</c:v>
                </c:pt>
              </c:strCache>
            </c:strRef>
          </c:tx>
          <c:spPr>
            <a:solidFill>
              <a:srgbClr val="A9D7E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8796296296296296E-3"/>
                  <c:y val="5.309984258816052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409722222222438E-3"/>
                  <c:y val="1.59293256376434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0779196465456927E-16"/>
                  <c:y val="2.389419750273328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6EA-AC47-AE98-B9576D8936B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List1!$A$2:$A$6</c:f>
              <c:strCache>
                <c:ptCount val="5"/>
                <c:pt idx="0">
                  <c:v>milovníka přírody Šumavy</c:v>
                </c:pt>
                <c:pt idx="1">
                  <c:v>hrdého obyvatele Šumavy</c:v>
                </c:pt>
                <c:pt idx="2">
                  <c:v>demokrata</c:v>
                </c:pt>
                <c:pt idx="3">
                  <c:v>ochránce přírody</c:v>
                </c:pt>
                <c:pt idx="4">
                  <c:v>lokálního patriota Šumavy</c:v>
                </c:pt>
              </c:strCache>
            </c:strRef>
          </c:cat>
          <c:val>
            <c:numRef>
              <c:f>List1!$I$2:$I$6</c:f>
              <c:numCache>
                <c:formatCode>0%</c:formatCode>
                <c:ptCount val="5"/>
                <c:pt idx="0">
                  <c:v>2E-3</c:v>
                </c:pt>
                <c:pt idx="1">
                  <c:v>6.0000000000000001E-3</c:v>
                </c:pt>
                <c:pt idx="2">
                  <c:v>0.08</c:v>
                </c:pt>
                <c:pt idx="3">
                  <c:v>6.0000000000000001E-3</c:v>
                </c:pt>
                <c:pt idx="4">
                  <c:v>2.4E-2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79-4540-B356-A33225B823C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727504"/>
        <c:axId val="-676728048"/>
      </c:barChart>
      <c:catAx>
        <c:axId val="-676727504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28048"/>
        <c:crosses val="autoZero"/>
        <c:auto val="1"/>
        <c:lblAlgn val="ctr"/>
        <c:lblOffset val="100"/>
        <c:noMultiLvlLbl val="0"/>
      </c:catAx>
      <c:valAx>
        <c:axId val="-67672804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2750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47222222222221"/>
          <c:y val="0.88751241212217502"/>
          <c:w val="0.82404618055555545"/>
          <c:h val="0.107177812665277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A209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ano a vím, o co jde</c:v>
                </c:pt>
                <c:pt idx="1">
                  <c:v>ano, ale nevím, o co jde</c:v>
                </c:pt>
                <c:pt idx="2">
                  <c:v>nikdy jsem o ní neslyšel(a) </c:v>
                </c:pt>
              </c:strCache>
            </c:strRef>
          </c:cat>
          <c:val>
            <c:numRef>
              <c:f>List1!$B$2:$B$4</c:f>
              <c:numCache>
                <c:formatCode>###0</c:formatCode>
                <c:ptCount val="3"/>
                <c:pt idx="0">
                  <c:v>15</c:v>
                </c:pt>
                <c:pt idx="1">
                  <c:v>21</c:v>
                </c:pt>
                <c:pt idx="2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839699074074078E-2"/>
          <c:y val="3.7151702786377708E-2"/>
          <c:w val="0.78364097222222207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List1!$A$2:$A$4</c:f>
              <c:strCache>
                <c:ptCount val="3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</c:strCache>
            </c:strRef>
          </c:cat>
          <c:val>
            <c:numRef>
              <c:f>List1!$B$2:$B$4</c:f>
              <c:numCache>
                <c:formatCode>###0%</c:formatCode>
                <c:ptCount val="3"/>
                <c:pt idx="0">
                  <c:v>0.37</c:v>
                </c:pt>
                <c:pt idx="1">
                  <c:v>0.37</c:v>
                </c:pt>
                <c:pt idx="2">
                  <c:v>0.28999999999999998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List1!$A$2:$A$4</c:f>
              <c:strCache>
                <c:ptCount val="3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</c:strCache>
            </c:strRef>
          </c:cat>
          <c:val>
            <c:numRef>
              <c:f>List1!$C$2:$C$4</c:f>
              <c:numCache>
                <c:formatCode>###0%</c:formatCode>
                <c:ptCount val="3"/>
                <c:pt idx="0">
                  <c:v>0.27</c:v>
                </c:pt>
                <c:pt idx="1">
                  <c:v>0.27</c:v>
                </c:pt>
                <c:pt idx="2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C5FD5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List1!$A$2:$A$4</c:f>
              <c:strCache>
                <c:ptCount val="3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</c:strCache>
            </c:strRef>
          </c:cat>
          <c:val>
            <c:numRef>
              <c:f>List1!$D$2:$D$4</c:f>
              <c:numCache>
                <c:formatCode>###0%</c:formatCode>
                <c:ptCount val="3"/>
                <c:pt idx="0">
                  <c:v>0.23</c:v>
                </c:pt>
                <c:pt idx="1">
                  <c:v>0.19</c:v>
                </c:pt>
                <c:pt idx="2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List1!$A$2:$A$4</c:f>
              <c:strCache>
                <c:ptCount val="3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</c:strCache>
            </c:strRef>
          </c:cat>
          <c:val>
            <c:numRef>
              <c:f>List1!$E$2:$E$4</c:f>
              <c:numCache>
                <c:formatCode>###0%</c:formatCode>
                <c:ptCount val="3"/>
                <c:pt idx="0">
                  <c:v>0.1</c:v>
                </c:pt>
                <c:pt idx="1">
                  <c:v>0.12</c:v>
                </c:pt>
                <c:pt idx="2">
                  <c:v>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8.3333342446777463E-3"/>
                  <c:y val="-1.592911659137516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A78-479D-9D78-8ADEAE325DC9}"/>
                </c:ext>
                <c:ext xmlns:c15="http://schemas.microsoft.com/office/drawing/2012/chart" uri="{CE6537A1-D6FC-4f65-9D91-7224C49458BB}">
                  <c15:layout>
                    <c:manualLayout>
                      <c:w val="3.6211111111111111E-2"/>
                      <c:h val="2.6787815947303617E-2"/>
                    </c:manualLayout>
                  </c15:layout>
                </c:ext>
              </c:extLst>
            </c:dLbl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List1!$A$2:$A$4</c:f>
              <c:strCache>
                <c:ptCount val="3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</c:strCache>
            </c:strRef>
          </c:cat>
          <c:val>
            <c:numRef>
              <c:f>List1!$F$2:$F$4</c:f>
              <c:numCache>
                <c:formatCode>###0%</c:formatCode>
                <c:ptCount val="3"/>
                <c:pt idx="0">
                  <c:v>0.01</c:v>
                </c:pt>
                <c:pt idx="1">
                  <c:v>0.03</c:v>
                </c:pt>
                <c:pt idx="2">
                  <c:v>0.04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6</c:v>
                </c:pt>
              </c:strCache>
            </c:strRef>
          </c:tx>
          <c:spPr>
            <a:solidFill>
              <a:srgbClr val="E17B7C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4907047780736774E-3"/>
                  <c:y val="3.18590693678232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12926696514395E-3"/>
                  <c:y val="2.92039727152810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699257950487527E-3"/>
                  <c:y val="3.451374792782886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4699074074076229E-3"/>
                  <c:y val="1.59293256376433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57D-CF47-8372-38D6894551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List1!$A$2:$A$4</c:f>
              <c:strCache>
                <c:ptCount val="3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</c:strCache>
            </c:strRef>
          </c:cat>
          <c:val>
            <c:numRef>
              <c:f>List1!$G$2:$G$4</c:f>
              <c:numCache>
                <c:formatCode>###0%</c:formatCode>
                <c:ptCount val="3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ser>
          <c:idx val="2"/>
          <c:order val="6"/>
          <c:tx>
            <c:strRef>
              <c:f>List1!$H$1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rgbClr val="C32D2E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2.2916669172865101E-3"/>
                  <c:y val="-7.96361758748061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1558392930913855E-16"/>
                  <c:y val="-7.964453772553479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57D-CF47-8372-38D6894551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List1!$A$2:$A$4</c:f>
              <c:strCache>
                <c:ptCount val="3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</c:strCache>
            </c:strRef>
          </c:cat>
          <c:val>
            <c:numRef>
              <c:f>List1!$H$2:$H$4</c:f>
              <c:numCache>
                <c:formatCode>###0%</c:formatCode>
                <c:ptCount val="3"/>
                <c:pt idx="0">
                  <c:v>7.0000000000000001E-3</c:v>
                </c:pt>
                <c:pt idx="1">
                  <c:v>0.01</c:v>
                </c:pt>
                <c:pt idx="2">
                  <c:v>0.01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A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731312"/>
        <c:axId val="-676726960"/>
      </c:barChart>
      <c:catAx>
        <c:axId val="-676731312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26960"/>
        <c:crosses val="autoZero"/>
        <c:auto val="1"/>
        <c:lblAlgn val="ctr"/>
        <c:lblOffset val="100"/>
        <c:noMultiLvlLbl val="0"/>
      </c:catAx>
      <c:valAx>
        <c:axId val="-676726960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131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82404618055555545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3369156895495666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jsou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krajinu obecně</c:v>
                </c:pt>
                <c:pt idx="3">
                  <c:v>řešení problémů se suchem</c:v>
                </c:pt>
                <c:pt idx="4">
                  <c:v>místní klima</c:v>
                </c:pt>
                <c:pt idx="5">
                  <c:v>zmírňování dopadů extrémních projevů počasí</c:v>
                </c:pt>
                <c:pt idx="6">
                  <c:v>zdraví obyvatel</c:v>
                </c:pt>
                <c:pt idx="7">
                  <c:v>Vás osobně</c:v>
                </c:pt>
                <c:pt idx="8">
                  <c:v>ekonomiku</c:v>
                </c:pt>
              </c:strCache>
            </c:strRef>
          </c:cat>
          <c:val>
            <c:numRef>
              <c:f>List1!$B$2:$B$10</c:f>
              <c:numCache>
                <c:formatCode>0%</c:formatCode>
                <c:ptCount val="9"/>
                <c:pt idx="0">
                  <c:v>0.60099999999999998</c:v>
                </c:pt>
                <c:pt idx="1">
                  <c:v>0.55700000000000005</c:v>
                </c:pt>
                <c:pt idx="2">
                  <c:v>0.496</c:v>
                </c:pt>
                <c:pt idx="3">
                  <c:v>0.46800000000000003</c:v>
                </c:pt>
                <c:pt idx="4">
                  <c:v>0.39300000000000002</c:v>
                </c:pt>
                <c:pt idx="5">
                  <c:v>0.35</c:v>
                </c:pt>
                <c:pt idx="6">
                  <c:v>0.19400000000000001</c:v>
                </c:pt>
                <c:pt idx="7">
                  <c:v>0.156</c:v>
                </c:pt>
                <c:pt idx="8">
                  <c:v>0.13900000000000001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jsou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krajinu obecně</c:v>
                </c:pt>
                <c:pt idx="3">
                  <c:v>řešení problémů se suchem</c:v>
                </c:pt>
                <c:pt idx="4">
                  <c:v>místní klima</c:v>
                </c:pt>
                <c:pt idx="5">
                  <c:v>zmírňování dopadů extrémních projevů počasí</c:v>
                </c:pt>
                <c:pt idx="6">
                  <c:v>zdraví obyvatel</c:v>
                </c:pt>
                <c:pt idx="7">
                  <c:v>Vás osobně</c:v>
                </c:pt>
                <c:pt idx="8">
                  <c:v>ekonomiku</c:v>
                </c:pt>
              </c:strCache>
            </c:strRef>
          </c:cat>
          <c:val>
            <c:numRef>
              <c:f>List1!$C$2:$C$10</c:f>
              <c:numCache>
                <c:formatCode>0%</c:formatCode>
                <c:ptCount val="9"/>
                <c:pt idx="0">
                  <c:v>0.3</c:v>
                </c:pt>
                <c:pt idx="1">
                  <c:v>0.34100000000000003</c:v>
                </c:pt>
                <c:pt idx="2">
                  <c:v>0.35699999999999998</c:v>
                </c:pt>
                <c:pt idx="3">
                  <c:v>0.38200000000000001</c:v>
                </c:pt>
                <c:pt idx="4">
                  <c:v>0.40200000000000002</c:v>
                </c:pt>
                <c:pt idx="5">
                  <c:v>0.376</c:v>
                </c:pt>
                <c:pt idx="6">
                  <c:v>0.33800000000000002</c:v>
                </c:pt>
                <c:pt idx="7">
                  <c:v>0.29299999999999998</c:v>
                </c:pt>
                <c:pt idx="8">
                  <c:v>0.22800000000000001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rgbClr val="DADADA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krajinu obecně</c:v>
                </c:pt>
                <c:pt idx="3">
                  <c:v>řešení problémů se suchem</c:v>
                </c:pt>
                <c:pt idx="4">
                  <c:v>místní klima</c:v>
                </c:pt>
                <c:pt idx="5">
                  <c:v>zmírňování dopadů extrémních projevů počasí</c:v>
                </c:pt>
                <c:pt idx="6">
                  <c:v>zdraví obyvatel</c:v>
                </c:pt>
                <c:pt idx="7">
                  <c:v>Vás osobně</c:v>
                </c:pt>
                <c:pt idx="8">
                  <c:v>ekonomiku</c:v>
                </c:pt>
              </c:strCache>
            </c:strRef>
          </c:cat>
          <c:val>
            <c:numRef>
              <c:f>List1!$D$2:$D$10</c:f>
              <c:numCache>
                <c:formatCode>0%</c:formatCode>
                <c:ptCount val="9"/>
                <c:pt idx="0">
                  <c:v>6.6000000000000003E-2</c:v>
                </c:pt>
                <c:pt idx="1">
                  <c:v>6.9000000000000006E-2</c:v>
                </c:pt>
                <c:pt idx="2">
                  <c:v>0.105</c:v>
                </c:pt>
                <c:pt idx="3">
                  <c:v>9.4E-2</c:v>
                </c:pt>
                <c:pt idx="4">
                  <c:v>0.129</c:v>
                </c:pt>
                <c:pt idx="5">
                  <c:v>0.157</c:v>
                </c:pt>
                <c:pt idx="6">
                  <c:v>0.22700000000000001</c:v>
                </c:pt>
                <c:pt idx="7">
                  <c:v>0.27500000000000002</c:v>
                </c:pt>
                <c:pt idx="8">
                  <c:v>0.25800000000000001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nejsou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1"/>
              <c:layout>
                <c:manualLayout>
                  <c:x val="-5.8796296296295221E-3"/>
                  <c:y val="-5.309775212547792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0779196465456927E-16"/>
                  <c:y val="2.0904626821054303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9398148148147068E-3"/>
                  <c:y val="1.32744380313694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0779196465456927E-16"/>
                  <c:y val="2.38941975027333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B58-E94B-9D5D-667D49CD5B0E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krajinu obecně</c:v>
                </c:pt>
                <c:pt idx="3">
                  <c:v>řešení problémů se suchem</c:v>
                </c:pt>
                <c:pt idx="4">
                  <c:v>místní klima</c:v>
                </c:pt>
                <c:pt idx="5">
                  <c:v>zmírňování dopadů extrémních projevů počasí</c:v>
                </c:pt>
                <c:pt idx="6">
                  <c:v>zdraví obyvatel</c:v>
                </c:pt>
                <c:pt idx="7">
                  <c:v>Vás osobně</c:v>
                </c:pt>
                <c:pt idx="8">
                  <c:v>ekonomiku</c:v>
                </c:pt>
              </c:strCache>
            </c:strRef>
          </c:cat>
          <c:val>
            <c:numRef>
              <c:f>List1!$E$2:$E$10</c:f>
              <c:numCache>
                <c:formatCode>0%</c:formatCode>
                <c:ptCount val="9"/>
                <c:pt idx="0">
                  <c:v>1.4999999999999999E-2</c:v>
                </c:pt>
                <c:pt idx="1">
                  <c:v>1.6E-2</c:v>
                </c:pt>
                <c:pt idx="2">
                  <c:v>1.7000000000000001E-2</c:v>
                </c:pt>
                <c:pt idx="3">
                  <c:v>2.1999999999999999E-2</c:v>
                </c:pt>
                <c:pt idx="4">
                  <c:v>2.5999999999999999E-2</c:v>
                </c:pt>
                <c:pt idx="5">
                  <c:v>3.6999999999999998E-2</c:v>
                </c:pt>
                <c:pt idx="6">
                  <c:v>9.4E-2</c:v>
                </c:pt>
                <c:pt idx="7">
                  <c:v>0.14699999999999999</c:v>
                </c:pt>
                <c:pt idx="8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nejsou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7870370478162335E-8"/>
                  <c:y val="-5.309775212547792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FA78-479D-9D78-8ADEAE325DC9}"/>
                </c:ext>
                <c:ext xmlns:c15="http://schemas.microsoft.com/office/drawing/2012/chart" uri="{CE6537A1-D6FC-4f65-9D91-7224C49458BB}">
                  <c15:layout>
                    <c:manualLayout>
                      <c:w val="4.9432986111111105E-2"/>
                      <c:h val="4.00622539786731E-2"/>
                    </c:manualLayout>
                  </c15:layout>
                </c:ext>
              </c:extLst>
            </c:dLbl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8796296296295221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FA78-479D-9D78-8ADEAE325DC9}"/>
                </c:ext>
                <c:ext xmlns:c15="http://schemas.microsoft.com/office/drawing/2012/chart" uri="{CE6537A1-D6FC-4f65-9D91-7224C49458BB}">
                  <c15:layout>
                    <c:manualLayout>
                      <c:w val="4.7610300925925927E-2"/>
                      <c:h val="4.00622539786731E-2"/>
                    </c:manualLayout>
                  </c15:layout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krajinu obecně</c:v>
                </c:pt>
                <c:pt idx="3">
                  <c:v>řešení problémů se suchem</c:v>
                </c:pt>
                <c:pt idx="4">
                  <c:v>místní klima</c:v>
                </c:pt>
                <c:pt idx="5">
                  <c:v>zmírňování dopadů extrémních projevů počasí</c:v>
                </c:pt>
                <c:pt idx="6">
                  <c:v>zdraví obyvatel</c:v>
                </c:pt>
                <c:pt idx="7">
                  <c:v>Vás osobně</c:v>
                </c:pt>
                <c:pt idx="8">
                  <c:v>ekonomiku</c:v>
                </c:pt>
              </c:strCache>
            </c:strRef>
          </c:cat>
          <c:val>
            <c:numRef>
              <c:f>List1!$F$2:$F$10</c:f>
              <c:numCache>
                <c:formatCode>0%</c:formatCode>
                <c:ptCount val="9"/>
                <c:pt idx="0">
                  <c:v>1E-3</c:v>
                </c:pt>
                <c:pt idx="1">
                  <c:v>2E-3</c:v>
                </c:pt>
                <c:pt idx="2">
                  <c:v>3.0000000000000001E-3</c:v>
                </c:pt>
                <c:pt idx="3">
                  <c:v>8.0000000000000002E-3</c:v>
                </c:pt>
                <c:pt idx="4">
                  <c:v>1.4E-2</c:v>
                </c:pt>
                <c:pt idx="5">
                  <c:v>1.0999999999999999E-2</c:v>
                </c:pt>
                <c:pt idx="6">
                  <c:v>3.1E-2</c:v>
                </c:pt>
                <c:pt idx="7">
                  <c:v>8.4000000000000005E-2</c:v>
                </c:pt>
                <c:pt idx="8">
                  <c:v>8.1000000000000003E-2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neumím posoudit</c:v>
                </c:pt>
              </c:strCache>
            </c:strRef>
          </c:tx>
          <c:spPr>
            <a:solidFill>
              <a:srgbClr val="A9D8E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4699074074074074E-3"/>
                  <c:y val="2.92039727152810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8796296296297372E-3"/>
                  <c:y val="1.85850494289901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3.18592784140913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4699074074072996E-3"/>
                  <c:y val="2.123930989645938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9398148148147068E-3"/>
                  <c:y val="1.327443803136953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B58-E94B-9D5D-667D49CD5B0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List1!$A$2:$A$10</c:f>
              <c:strCache>
                <c:ptCount val="9"/>
                <c:pt idx="0">
                  <c:v>ohrožené druhy rostlin a živočichů</c:v>
                </c:pt>
                <c:pt idx="1">
                  <c:v>zadržování vody v krajině</c:v>
                </c:pt>
                <c:pt idx="2">
                  <c:v>krajinu obecně</c:v>
                </c:pt>
                <c:pt idx="3">
                  <c:v>řešení problémů se suchem</c:v>
                </c:pt>
                <c:pt idx="4">
                  <c:v>místní klima</c:v>
                </c:pt>
                <c:pt idx="5">
                  <c:v>zmírňování dopadů extrémních projevů počasí</c:v>
                </c:pt>
                <c:pt idx="6">
                  <c:v>zdraví obyvatel</c:v>
                </c:pt>
                <c:pt idx="7">
                  <c:v>Vás osobně</c:v>
                </c:pt>
                <c:pt idx="8">
                  <c:v>ekonomiku</c:v>
                </c:pt>
              </c:strCache>
            </c:strRef>
          </c:cat>
          <c:val>
            <c:numRef>
              <c:f>List1!$G$2:$G$10</c:f>
              <c:numCache>
                <c:formatCode>0%</c:formatCode>
                <c:ptCount val="9"/>
                <c:pt idx="0">
                  <c:v>1.6E-2</c:v>
                </c:pt>
                <c:pt idx="1">
                  <c:v>1.4E-2</c:v>
                </c:pt>
                <c:pt idx="2">
                  <c:v>2.1000000000000001E-2</c:v>
                </c:pt>
                <c:pt idx="3">
                  <c:v>2.7E-2</c:v>
                </c:pt>
                <c:pt idx="4">
                  <c:v>3.5000000000000003E-2</c:v>
                </c:pt>
                <c:pt idx="5">
                  <c:v>6.9000000000000006E-2</c:v>
                </c:pt>
                <c:pt idx="6">
                  <c:v>0.11600000000000001</c:v>
                </c:pt>
                <c:pt idx="7">
                  <c:v>4.5999999999999999E-2</c:v>
                </c:pt>
                <c:pt idx="8">
                  <c:v>0.14399999999999999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730768"/>
        <c:axId val="-676734032"/>
      </c:barChart>
      <c:catAx>
        <c:axId val="-67673076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4032"/>
        <c:crosses val="autoZero"/>
        <c:auto val="1"/>
        <c:lblAlgn val="ctr"/>
        <c:lblOffset val="100"/>
        <c:noMultiLvlLbl val="0"/>
      </c:catAx>
      <c:valAx>
        <c:axId val="-67673403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076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47222222222221"/>
          <c:y val="0.88751241212217502"/>
          <c:w val="0.82404618055555545"/>
          <c:h val="0.107177812665277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souhlasím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Existence rašelinišť a mokřadů má hodnotu samu o sobě, nezávislou na člověku.</c:v>
                </c:pt>
                <c:pt idx="1">
                  <c:v>Rašeliniště a mokřady jsou významnou součástí kulturního a přírodního dědictví.</c:v>
                </c:pt>
                <c:pt idx="2">
                  <c:v>Rašeliniště a mokřady jsou důležité pro naše poznání přírody (vzdělávání a vědu).</c:v>
                </c:pt>
                <c:pt idx="3">
                  <c:v>Rašeliniště a mokřady se mi líbí a utvářejí estetický obraz krajiny.</c:v>
                </c:pt>
                <c:pt idx="4">
                  <c:v>Rašeliniště a mokřady utvářejí místní identitu, sepětí s místem a společenskou soudržnost.</c:v>
                </c:pt>
                <c:pt idx="5">
                  <c:v>Rašeliniště a mokřady poskytují inspiraci pro kulturu a umění.</c:v>
                </c:pt>
                <c:pt idx="6">
                  <c:v>Rašeliniště a mokřady jsou důležité pro moje rekreační aktivity (zážitky, pozorování přírody).</c:v>
                </c:pt>
              </c:strCache>
            </c:strRef>
          </c:cat>
          <c:val>
            <c:numRef>
              <c:f>List1!$B$2:$B$8</c:f>
              <c:numCache>
                <c:formatCode>0%</c:formatCode>
                <c:ptCount val="7"/>
                <c:pt idx="0">
                  <c:v>0.33400000000000002</c:v>
                </c:pt>
                <c:pt idx="1">
                  <c:v>0.35</c:v>
                </c:pt>
                <c:pt idx="2">
                  <c:v>0.313</c:v>
                </c:pt>
                <c:pt idx="3">
                  <c:v>0.316</c:v>
                </c:pt>
                <c:pt idx="4">
                  <c:v>0.25700000000000001</c:v>
                </c:pt>
                <c:pt idx="5">
                  <c:v>0.18</c:v>
                </c:pt>
                <c:pt idx="6" formatCode="###0%">
                  <c:v>0.17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souhlasím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Existence rašelinišť a mokřadů má hodnotu samu o sobě, nezávislou na člověku.</c:v>
                </c:pt>
                <c:pt idx="1">
                  <c:v>Rašeliniště a mokřady jsou významnou součástí kulturního a přírodního dědictví.</c:v>
                </c:pt>
                <c:pt idx="2">
                  <c:v>Rašeliniště a mokřady jsou důležité pro naše poznání přírody (vzdělávání a vědu).</c:v>
                </c:pt>
                <c:pt idx="3">
                  <c:v>Rašeliniště a mokřady se mi líbí a utvářejí estetický obraz krajiny.</c:v>
                </c:pt>
                <c:pt idx="4">
                  <c:v>Rašeliniště a mokřady utvářejí místní identitu, sepětí s místem a společenskou soudržnost.</c:v>
                </c:pt>
                <c:pt idx="5">
                  <c:v>Rašeliniště a mokřady poskytují inspiraci pro kulturu a umění.</c:v>
                </c:pt>
                <c:pt idx="6">
                  <c:v>Rašeliniště a mokřady jsou důležité pro moje rekreační aktivity (zážitky, pozorování přírody).</c:v>
                </c:pt>
              </c:strCache>
            </c:strRef>
          </c:cat>
          <c:val>
            <c:numRef>
              <c:f>List1!$C$2:$C$8</c:f>
              <c:numCache>
                <c:formatCode>0%</c:formatCode>
                <c:ptCount val="7"/>
                <c:pt idx="0">
                  <c:v>0.44900000000000001</c:v>
                </c:pt>
                <c:pt idx="1">
                  <c:v>0.41599999999999998</c:v>
                </c:pt>
                <c:pt idx="2">
                  <c:v>0.47799999999999998</c:v>
                </c:pt>
                <c:pt idx="3">
                  <c:v>0.45900000000000002</c:v>
                </c:pt>
                <c:pt idx="4">
                  <c:v>0.442</c:v>
                </c:pt>
                <c:pt idx="5">
                  <c:v>0.39500000000000002</c:v>
                </c:pt>
                <c:pt idx="6" formatCode="###0%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rgbClr val="DADADA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Existence rašelinišť a mokřadů má hodnotu samu o sobě, nezávislou na člověku.</c:v>
                </c:pt>
                <c:pt idx="1">
                  <c:v>Rašeliniště a mokřady jsou významnou součástí kulturního a přírodního dědictví.</c:v>
                </c:pt>
                <c:pt idx="2">
                  <c:v>Rašeliniště a mokřady jsou důležité pro naše poznání přírody (vzdělávání a vědu).</c:v>
                </c:pt>
                <c:pt idx="3">
                  <c:v>Rašeliniště a mokřady se mi líbí a utvářejí estetický obraz krajiny.</c:v>
                </c:pt>
                <c:pt idx="4">
                  <c:v>Rašeliniště a mokřady utvářejí místní identitu, sepětí s místem a společenskou soudržnost.</c:v>
                </c:pt>
                <c:pt idx="5">
                  <c:v>Rašeliniště a mokřady poskytují inspiraci pro kulturu a umění.</c:v>
                </c:pt>
                <c:pt idx="6">
                  <c:v>Rašeliniště a mokřady jsou důležité pro moje rekreační aktivity (zážitky, pozorování přírody).</c:v>
                </c:pt>
              </c:strCache>
            </c:strRef>
          </c:cat>
          <c:val>
            <c:numRef>
              <c:f>List1!$D$2:$D$8</c:f>
              <c:numCache>
                <c:formatCode>0%</c:formatCode>
                <c:ptCount val="7"/>
                <c:pt idx="0">
                  <c:v>0.159</c:v>
                </c:pt>
                <c:pt idx="1">
                  <c:v>0.153</c:v>
                </c:pt>
                <c:pt idx="2">
                  <c:v>0.16200000000000001</c:v>
                </c:pt>
                <c:pt idx="3">
                  <c:v>0.16900000000000001</c:v>
                </c:pt>
                <c:pt idx="4">
                  <c:v>0.183</c:v>
                </c:pt>
                <c:pt idx="5">
                  <c:v>0.21</c:v>
                </c:pt>
                <c:pt idx="6" formatCode="###0%">
                  <c:v>0.23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nesouhlasím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1"/>
              <c:layout>
                <c:manualLayout>
                  <c:x val="-4.4097222222223304E-3"/>
                  <c:y val="1.32744380313694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C48-C64C-A3E0-9DC1F0860B5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3495370370371448E-3"/>
                  <c:y val="1.046442670254385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C48-C64C-A3E0-9DC1F0860B5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3229166666666667E-2"/>
                  <c:y val="1.593016182271622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C48-C64C-A3E0-9DC1F0860B5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1558392930913855E-16"/>
                  <c:y val="1.592953468391168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C48-C64C-A3E0-9DC1F0860B56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Existence rašelinišť a mokřadů má hodnotu samu o sobě, nezávislou na člověku.</c:v>
                </c:pt>
                <c:pt idx="1">
                  <c:v>Rašeliniště a mokřady jsou významnou součástí kulturního a přírodního dědictví.</c:v>
                </c:pt>
                <c:pt idx="2">
                  <c:v>Rašeliniště a mokřady jsou důležité pro naše poznání přírody (vzdělávání a vědu).</c:v>
                </c:pt>
                <c:pt idx="3">
                  <c:v>Rašeliniště a mokřady se mi líbí a utvářejí estetický obraz krajiny.</c:v>
                </c:pt>
                <c:pt idx="4">
                  <c:v>Rašeliniště a mokřady utvářejí místní identitu, sepětí s místem a společenskou soudržnost.</c:v>
                </c:pt>
                <c:pt idx="5">
                  <c:v>Rašeliniště a mokřady poskytují inspiraci pro kulturu a umění.</c:v>
                </c:pt>
                <c:pt idx="6">
                  <c:v>Rašeliniště a mokřady jsou důležité pro moje rekreační aktivity (zážitky, pozorování přírody).</c:v>
                </c:pt>
              </c:strCache>
            </c:strRef>
          </c:cat>
          <c:val>
            <c:numRef>
              <c:f>List1!$E$2:$E$8</c:f>
              <c:numCache>
                <c:formatCode>0%</c:formatCode>
                <c:ptCount val="7"/>
                <c:pt idx="0">
                  <c:v>2.1000000000000001E-2</c:v>
                </c:pt>
                <c:pt idx="1">
                  <c:v>3.7999999999999999E-2</c:v>
                </c:pt>
                <c:pt idx="2">
                  <c:v>1.4999999999999999E-2</c:v>
                </c:pt>
                <c:pt idx="3">
                  <c:v>4.3999999999999997E-2</c:v>
                </c:pt>
                <c:pt idx="4">
                  <c:v>5.7000000000000002E-2</c:v>
                </c:pt>
                <c:pt idx="5">
                  <c:v>0.104</c:v>
                </c:pt>
                <c:pt idx="6" formatCode="###0%">
                  <c:v>0.14000000000000001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nesouhlasím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7.964662818821641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C48-C64C-A3E0-9DC1F0860B5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9722222222222E-3"/>
                  <c:y val="-5.309566166279582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C48-C64C-A3E0-9DC1F0860B5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9398148148148148E-3"/>
                  <c:y val="-2.170488944750305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FA78-479D-9D78-8ADEAE325DC9}"/>
                </c:ext>
                <c:ext xmlns:c15="http://schemas.microsoft.com/office/drawing/2012/chart" uri="{CE6537A1-D6FC-4f65-9D91-7224C49458BB}">
                  <c15:layout>
                    <c:manualLayout>
                      <c:w val="3.4733912037037039E-2"/>
                      <c:h val="3.7407366372399206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5.8795717592592589E-3"/>
                  <c:y val="-4.843310201986227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>
                  <c15:layout>
                    <c:manualLayout>
                      <c:w val="5.2666782407407402E-2"/>
                      <c:h val="4.5372029191220895E-2"/>
                    </c:manualLayout>
                  </c15:layout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Existence rašelinišť a mokřadů má hodnotu samu o sobě, nezávislou na člověku.</c:v>
                </c:pt>
                <c:pt idx="1">
                  <c:v>Rašeliniště a mokřady jsou významnou součástí kulturního a přírodního dědictví.</c:v>
                </c:pt>
                <c:pt idx="2">
                  <c:v>Rašeliniště a mokřady jsou důležité pro naše poznání přírody (vzdělávání a vědu).</c:v>
                </c:pt>
                <c:pt idx="3">
                  <c:v>Rašeliniště a mokřady se mi líbí a utvářejí estetický obraz krajiny.</c:v>
                </c:pt>
                <c:pt idx="4">
                  <c:v>Rašeliniště a mokřady utvářejí místní identitu, sepětí s místem a společenskou soudržnost.</c:v>
                </c:pt>
                <c:pt idx="5">
                  <c:v>Rašeliniště a mokřady poskytují inspiraci pro kulturu a umění.</c:v>
                </c:pt>
                <c:pt idx="6">
                  <c:v>Rašeliniště a mokřady jsou důležité pro moje rekreační aktivity (zážitky, pozorování přírody).</c:v>
                </c:pt>
              </c:strCache>
            </c:strRef>
          </c:cat>
          <c:val>
            <c:numRef>
              <c:f>List1!$F$2:$F$8</c:f>
              <c:numCache>
                <c:formatCode>0%</c:formatCode>
                <c:ptCount val="7"/>
                <c:pt idx="0">
                  <c:v>7.0000000000000001E-3</c:v>
                </c:pt>
                <c:pt idx="1">
                  <c:v>7.0000000000000001E-3</c:v>
                </c:pt>
                <c:pt idx="2">
                  <c:v>8.9999999999999993E-3</c:v>
                </c:pt>
                <c:pt idx="3">
                  <c:v>7.0000000000000001E-3</c:v>
                </c:pt>
                <c:pt idx="4">
                  <c:v>5.0000000000000001E-3</c:v>
                </c:pt>
                <c:pt idx="5">
                  <c:v>1.6E-2</c:v>
                </c:pt>
                <c:pt idx="6" formatCode="###0%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neumím posoudit</c:v>
                </c:pt>
              </c:strCache>
            </c:strRef>
          </c:tx>
          <c:spPr>
            <a:solidFill>
              <a:srgbClr val="A9D8E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4699074074074074E-3"/>
                  <c:y val="-2.139420949211351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699074074074074E-3"/>
                  <c:y val="1.061975947136382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699074074072996E-3"/>
                  <c:y val="2.98254969994158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4699074074076229E-3"/>
                  <c:y val="1.59293256376433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1.32744380313694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6C48-C64C-A3E0-9DC1F0860B56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9398148148147068E-3"/>
                  <c:y val="1.59293256376432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C48-C64C-A3E0-9DC1F0860B5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Existence rašelinišť a mokřadů má hodnotu samu o sobě, nezávislou na člověku.</c:v>
                </c:pt>
                <c:pt idx="1">
                  <c:v>Rašeliniště a mokřady jsou významnou součástí kulturního a přírodního dědictví.</c:v>
                </c:pt>
                <c:pt idx="2">
                  <c:v>Rašeliniště a mokřady jsou důležité pro naše poznání přírody (vzdělávání a vědu).</c:v>
                </c:pt>
                <c:pt idx="3">
                  <c:v>Rašeliniště a mokřady se mi líbí a utvářejí estetický obraz krajiny.</c:v>
                </c:pt>
                <c:pt idx="4">
                  <c:v>Rašeliniště a mokřady utvářejí místní identitu, sepětí s místem a společenskou soudržnost.</c:v>
                </c:pt>
                <c:pt idx="5">
                  <c:v>Rašeliniště a mokřady poskytují inspiraci pro kulturu a umění.</c:v>
                </c:pt>
                <c:pt idx="6">
                  <c:v>Rašeliniště a mokřady jsou důležité pro moje rekreační aktivity (zážitky, pozorování přírody).</c:v>
                </c:pt>
              </c:strCache>
            </c:strRef>
          </c:cat>
          <c:val>
            <c:numRef>
              <c:f>List1!$G$2:$G$8</c:f>
              <c:numCache>
                <c:formatCode>0%</c:formatCode>
                <c:ptCount val="7"/>
                <c:pt idx="0">
                  <c:v>3.1E-2</c:v>
                </c:pt>
                <c:pt idx="1">
                  <c:v>3.5999999999999997E-2</c:v>
                </c:pt>
                <c:pt idx="2">
                  <c:v>2.3E-2</c:v>
                </c:pt>
                <c:pt idx="3">
                  <c:v>5.0000000000000001E-3</c:v>
                </c:pt>
                <c:pt idx="4">
                  <c:v>5.6000000000000001E-2</c:v>
                </c:pt>
                <c:pt idx="5">
                  <c:v>9.4E-2</c:v>
                </c:pt>
                <c:pt idx="6" formatCode="###0%">
                  <c:v>0.01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733488"/>
        <c:axId val="-676725872"/>
      </c:barChart>
      <c:catAx>
        <c:axId val="-67673348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25872"/>
        <c:crosses val="autoZero"/>
        <c:auto val="1"/>
        <c:lblAlgn val="ctr"/>
        <c:lblOffset val="100"/>
        <c:noMultiLvlLbl val="0"/>
      </c:catAx>
      <c:valAx>
        <c:axId val="-67672587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348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9225299768518519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souhlasím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List1!$A$2:$A$7</c:f>
              <c:strCache>
                <c:ptCount val="6"/>
                <c:pt idx="0">
                  <c:v>Zachování a obnova rašelinišť a mokřadů pro budoucí generace je důležitá.</c:v>
                </c:pt>
                <c:pt idx="1">
                  <c:v>Naše krajina je vysušená, potřebujeme do ní vrátit více vody.</c:v>
                </c:pt>
                <c:pt idx="2">
                  <c:v>Kvůli změně klimatu a častějším suchům v příštích letech je příroda na Šumavě ohrožená.</c:v>
                </c:pt>
                <c:pt idx="3">
                  <c:v>Rovné hluboké potoky v krajině mi nevadí.</c:v>
                </c:pt>
                <c:pt idx="4">
                  <c:v>Návrat mokřadů do krajiny může lidem komplikovat život.</c:v>
                </c:pt>
                <c:pt idx="5">
                  <c:v>S ochranou přírody se to v současné době přehání.</c:v>
                </c:pt>
              </c:strCache>
            </c:strRef>
          </c:cat>
          <c:val>
            <c:numRef>
              <c:f>List1!$B$2:$B$7</c:f>
              <c:numCache>
                <c:formatCode>0%</c:formatCode>
                <c:ptCount val="6"/>
                <c:pt idx="0">
                  <c:v>0.40600000000000003</c:v>
                </c:pt>
                <c:pt idx="1">
                  <c:v>0.307</c:v>
                </c:pt>
                <c:pt idx="2">
                  <c:v>0.255</c:v>
                </c:pt>
                <c:pt idx="3">
                  <c:v>0.19800000000000001</c:v>
                </c:pt>
                <c:pt idx="4">
                  <c:v>0.13</c:v>
                </c:pt>
                <c:pt idx="5">
                  <c:v>0.106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souhlasím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List1!$A$2:$A$7</c:f>
              <c:strCache>
                <c:ptCount val="6"/>
                <c:pt idx="0">
                  <c:v>Zachování a obnova rašelinišť a mokřadů pro budoucí generace je důležitá.</c:v>
                </c:pt>
                <c:pt idx="1">
                  <c:v>Naše krajina je vysušená, potřebujeme do ní vrátit více vody.</c:v>
                </c:pt>
                <c:pt idx="2">
                  <c:v>Kvůli změně klimatu a častějším suchům v příštích letech je příroda na Šumavě ohrožená.</c:v>
                </c:pt>
                <c:pt idx="3">
                  <c:v>Rovné hluboké potoky v krajině mi nevadí.</c:v>
                </c:pt>
                <c:pt idx="4">
                  <c:v>Návrat mokřadů do krajiny může lidem komplikovat život.</c:v>
                </c:pt>
                <c:pt idx="5">
                  <c:v>S ochranou přírody se to v současné době přehání.</c:v>
                </c:pt>
              </c:strCache>
            </c:strRef>
          </c:cat>
          <c:val>
            <c:numRef>
              <c:f>List1!$C$2:$C$7</c:f>
              <c:numCache>
                <c:formatCode>0%</c:formatCode>
                <c:ptCount val="6"/>
                <c:pt idx="0">
                  <c:v>0.44500000000000001</c:v>
                </c:pt>
                <c:pt idx="1">
                  <c:v>0.39600000000000002</c:v>
                </c:pt>
                <c:pt idx="2">
                  <c:v>0.39700000000000002</c:v>
                </c:pt>
                <c:pt idx="3">
                  <c:v>0.32700000000000001</c:v>
                </c:pt>
                <c:pt idx="4">
                  <c:v>0.26100000000000001</c:v>
                </c:pt>
                <c:pt idx="5">
                  <c:v>0.223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rgbClr val="DADADA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List1!$A$2:$A$7</c:f>
              <c:strCache>
                <c:ptCount val="6"/>
                <c:pt idx="0">
                  <c:v>Zachování a obnova rašelinišť a mokřadů pro budoucí generace je důležitá.</c:v>
                </c:pt>
                <c:pt idx="1">
                  <c:v>Naše krajina je vysušená, potřebujeme do ní vrátit více vody.</c:v>
                </c:pt>
                <c:pt idx="2">
                  <c:v>Kvůli změně klimatu a častějším suchům v příštích letech je příroda na Šumavě ohrožená.</c:v>
                </c:pt>
                <c:pt idx="3">
                  <c:v>Rovné hluboké potoky v krajině mi nevadí.</c:v>
                </c:pt>
                <c:pt idx="4">
                  <c:v>Návrat mokřadů do krajiny může lidem komplikovat život.</c:v>
                </c:pt>
                <c:pt idx="5">
                  <c:v>S ochranou přírody se to v současné době přehání.</c:v>
                </c:pt>
              </c:strCache>
            </c:strRef>
          </c:cat>
          <c:val>
            <c:numRef>
              <c:f>List1!$D$2:$D$7</c:f>
              <c:numCache>
                <c:formatCode>0%</c:formatCode>
                <c:ptCount val="6"/>
                <c:pt idx="0">
                  <c:v>0.111</c:v>
                </c:pt>
                <c:pt idx="1">
                  <c:v>0.157</c:v>
                </c:pt>
                <c:pt idx="2">
                  <c:v>0.188</c:v>
                </c:pt>
                <c:pt idx="3">
                  <c:v>0.26</c:v>
                </c:pt>
                <c:pt idx="4">
                  <c:v>0.27700000000000002</c:v>
                </c:pt>
                <c:pt idx="5">
                  <c:v>0.27900000000000003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nesouhlasím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List1!$A$2:$A$7</c:f>
              <c:strCache>
                <c:ptCount val="6"/>
                <c:pt idx="0">
                  <c:v>Zachování a obnova rašelinišť a mokřadů pro budoucí generace je důležitá.</c:v>
                </c:pt>
                <c:pt idx="1">
                  <c:v>Naše krajina je vysušená, potřebujeme do ní vrátit více vody.</c:v>
                </c:pt>
                <c:pt idx="2">
                  <c:v>Kvůli změně klimatu a častějším suchům v příštích letech je příroda na Šumavě ohrožená.</c:v>
                </c:pt>
                <c:pt idx="3">
                  <c:v>Rovné hluboké potoky v krajině mi nevadí.</c:v>
                </c:pt>
                <c:pt idx="4">
                  <c:v>Návrat mokřadů do krajiny může lidem komplikovat život.</c:v>
                </c:pt>
                <c:pt idx="5">
                  <c:v>S ochranou přírody se to v současné době přehání.</c:v>
                </c:pt>
              </c:strCache>
            </c:strRef>
          </c:cat>
          <c:val>
            <c:numRef>
              <c:f>List1!$E$2:$E$7</c:f>
              <c:numCache>
                <c:formatCode>0%</c:formatCode>
                <c:ptCount val="6"/>
                <c:pt idx="0">
                  <c:v>2.1999999999999999E-2</c:v>
                </c:pt>
                <c:pt idx="1">
                  <c:v>8.7999999999999995E-2</c:v>
                </c:pt>
                <c:pt idx="2">
                  <c:v>0.10199999999999999</c:v>
                </c:pt>
                <c:pt idx="3">
                  <c:v>0.151</c:v>
                </c:pt>
                <c:pt idx="4">
                  <c:v>0.21199999999999999</c:v>
                </c:pt>
                <c:pt idx="5">
                  <c:v>0.22900000000000001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nesouhlasím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Georgia" panose="02040502050405020303" pitchFamily="18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List1!$A$2:$A$7</c:f>
              <c:strCache>
                <c:ptCount val="6"/>
                <c:pt idx="0">
                  <c:v>Zachování a obnova rašelinišť a mokřadů pro budoucí generace je důležitá.</c:v>
                </c:pt>
                <c:pt idx="1">
                  <c:v>Naše krajina je vysušená, potřebujeme do ní vrátit více vody.</c:v>
                </c:pt>
                <c:pt idx="2">
                  <c:v>Kvůli změně klimatu a častějším suchům v příštích letech je příroda na Šumavě ohrožená.</c:v>
                </c:pt>
                <c:pt idx="3">
                  <c:v>Rovné hluboké potoky v krajině mi nevadí.</c:v>
                </c:pt>
                <c:pt idx="4">
                  <c:v>Návrat mokřadů do krajiny může lidem komplikovat život.</c:v>
                </c:pt>
                <c:pt idx="5">
                  <c:v>S ochranou přírody se to v současné době přehání.</c:v>
                </c:pt>
              </c:strCache>
            </c:strRef>
          </c:cat>
          <c:val>
            <c:numRef>
              <c:f>List1!$F$2:$F$7</c:f>
              <c:numCache>
                <c:formatCode>0%</c:formatCode>
                <c:ptCount val="6"/>
                <c:pt idx="0">
                  <c:v>3.0000000000000001E-3</c:v>
                </c:pt>
                <c:pt idx="1">
                  <c:v>3.5000000000000003E-2</c:v>
                </c:pt>
                <c:pt idx="2">
                  <c:v>2.4E-2</c:v>
                </c:pt>
                <c:pt idx="3">
                  <c:v>4.2999999999999997E-2</c:v>
                </c:pt>
                <c:pt idx="4">
                  <c:v>4.4999999999999998E-2</c:v>
                </c:pt>
                <c:pt idx="5">
                  <c:v>0.13300000000000001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neumím posoudit</c:v>
                </c:pt>
              </c:strCache>
            </c:strRef>
          </c:tx>
          <c:spPr>
            <a:solidFill>
              <a:srgbClr val="A9D8E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List1!$A$2:$A$7</c:f>
              <c:strCache>
                <c:ptCount val="6"/>
                <c:pt idx="0">
                  <c:v>Zachování a obnova rašelinišť a mokřadů pro budoucí generace je důležitá.</c:v>
                </c:pt>
                <c:pt idx="1">
                  <c:v>Naše krajina je vysušená, potřebujeme do ní vrátit více vody.</c:v>
                </c:pt>
                <c:pt idx="2">
                  <c:v>Kvůli změně klimatu a častějším suchům v příštích letech je příroda na Šumavě ohrožená.</c:v>
                </c:pt>
                <c:pt idx="3">
                  <c:v>Rovné hluboké potoky v krajině mi nevadí.</c:v>
                </c:pt>
                <c:pt idx="4">
                  <c:v>Návrat mokřadů do krajiny může lidem komplikovat život.</c:v>
                </c:pt>
                <c:pt idx="5">
                  <c:v>S ochranou přírody se to v současné době přehání.</c:v>
                </c:pt>
              </c:strCache>
            </c:strRef>
          </c:cat>
          <c:val>
            <c:numRef>
              <c:f>List1!$G$2:$G$7</c:f>
              <c:numCache>
                <c:formatCode>0%</c:formatCode>
                <c:ptCount val="6"/>
                <c:pt idx="0">
                  <c:v>1.4E-2</c:v>
                </c:pt>
                <c:pt idx="1">
                  <c:v>1.7999999999999999E-2</c:v>
                </c:pt>
                <c:pt idx="2">
                  <c:v>3.4000000000000002E-2</c:v>
                </c:pt>
                <c:pt idx="3">
                  <c:v>0.02</c:v>
                </c:pt>
                <c:pt idx="4">
                  <c:v>7.3999999999999996E-2</c:v>
                </c:pt>
                <c:pt idx="5">
                  <c:v>2.9000000000000001E-2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520128"/>
        <c:axId val="-676533184"/>
      </c:barChart>
      <c:catAx>
        <c:axId val="-67652012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533184"/>
        <c:crosses val="autoZero"/>
        <c:auto val="1"/>
        <c:lblAlgn val="ctr"/>
        <c:lblOffset val="100"/>
        <c:noMultiLvlLbl val="0"/>
      </c:catAx>
      <c:valAx>
        <c:axId val="-67653318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52012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9225299768518519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ano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List1!$A$2:$A$3</c:f>
              <c:strCache>
                <c:ptCount val="2"/>
                <c:pt idx="0">
                  <c:v>obnovovat přírodní potoky</c:v>
                </c:pt>
                <c:pt idx="1">
                  <c:v>obnovovat a vracet do krajiny zaniklé mokřady a rašeliniště </c:v>
                </c:pt>
              </c:strCache>
            </c:strRef>
          </c:cat>
          <c:val>
            <c:numRef>
              <c:f>List1!$B$2:$B$3</c:f>
              <c:numCache>
                <c:formatCode>0%</c:formatCode>
                <c:ptCount val="2"/>
                <c:pt idx="0">
                  <c:v>0.33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ano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List1!$A$2:$A$3</c:f>
              <c:strCache>
                <c:ptCount val="2"/>
                <c:pt idx="0">
                  <c:v>obnovovat přírodní potoky</c:v>
                </c:pt>
                <c:pt idx="1">
                  <c:v>obnovovat a vracet do krajiny zaniklé mokřady a rašeliniště </c:v>
                </c:pt>
              </c:strCache>
            </c:strRef>
          </c:cat>
          <c:val>
            <c:numRef>
              <c:f>List1!$C$2:$C$3</c:f>
              <c:numCache>
                <c:formatCode>0%</c:formatCode>
                <c:ptCount val="2"/>
                <c:pt idx="0">
                  <c:v>0.42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rgbClr val="DADADA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List1!$A$2:$A$3</c:f>
              <c:strCache>
                <c:ptCount val="2"/>
                <c:pt idx="0">
                  <c:v>obnovovat přírodní potoky</c:v>
                </c:pt>
                <c:pt idx="1">
                  <c:v>obnovovat a vracet do krajiny zaniklé mokřady a rašeliniště </c:v>
                </c:pt>
              </c:strCache>
            </c:strRef>
          </c:cat>
          <c:val>
            <c:numRef>
              <c:f>List1!$D$2:$D$3</c:f>
              <c:numCache>
                <c:formatCode>0%</c:formatCode>
                <c:ptCount val="2"/>
                <c:pt idx="0">
                  <c:v>0.22</c:v>
                </c:pt>
                <c:pt idx="1">
                  <c:v>0.26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List1!$A$2:$A$3</c:f>
              <c:strCache>
                <c:ptCount val="2"/>
                <c:pt idx="0">
                  <c:v>obnovovat přírodní potoky</c:v>
                </c:pt>
                <c:pt idx="1">
                  <c:v>obnovovat a vracet do krajiny zaniklé mokřady a rašeliniště </c:v>
                </c:pt>
              </c:strCache>
            </c:strRef>
          </c:cat>
          <c:val>
            <c:numRef>
              <c:f>List1!$E$2:$E$3</c:f>
              <c:numCache>
                <c:formatCode>0%</c:formatCode>
                <c:ptCount val="2"/>
                <c:pt idx="0">
                  <c:v>0.03</c:v>
                </c:pt>
                <c:pt idx="1">
                  <c:v>0.04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List1!$A$2:$A$3</c:f>
              <c:strCache>
                <c:ptCount val="2"/>
                <c:pt idx="0">
                  <c:v>obnovovat přírodní potoky</c:v>
                </c:pt>
                <c:pt idx="1">
                  <c:v>obnovovat a vracet do krajiny zaniklé mokřady a rašeliniště </c:v>
                </c:pt>
              </c:strCache>
            </c:strRef>
          </c:cat>
          <c:val>
            <c:numRef>
              <c:f>List1!$F$2:$F$3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531008"/>
        <c:axId val="-534972736"/>
      </c:barChart>
      <c:catAx>
        <c:axId val="-67653100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534972736"/>
        <c:crosses val="autoZero"/>
        <c:auto val="1"/>
        <c:lblAlgn val="ctr"/>
        <c:lblOffset val="100"/>
        <c:noMultiLvlLbl val="0"/>
      </c:catAx>
      <c:valAx>
        <c:axId val="-53497273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53100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9225299768518519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3369156895495666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souhlasím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vzdělávání žáků a studentů o důležitosti vody v krajině a mokřadech</c:v>
                </c:pt>
                <c:pt idx="1">
                  <c:v>návrat přírodních prvků zadržujících vodu v krajině</c:v>
                </c:pt>
                <c:pt idx="2">
                  <c:v>obnova mokřadů v chráněných územích</c:v>
                </c:pt>
                <c:pt idx="3">
                  <c:v>obnova přírodních zvlněných potoků</c:v>
                </c:pt>
                <c:pt idx="4">
                  <c:v>obnova mokřadů ve volné krajině</c:v>
                </c:pt>
                <c:pt idx="5">
                  <c:v>omezení stavebních úprav potoků a řek a odstranění předchozích úprav</c:v>
                </c:pt>
                <c:pt idx="6">
                  <c:v>vysušování podmáčených půd</c:v>
                </c:pt>
              </c:strCache>
            </c:strRef>
          </c:cat>
          <c:val>
            <c:numRef>
              <c:f>List1!$B$2:$B$8</c:f>
              <c:numCache>
                <c:formatCode>0%</c:formatCode>
                <c:ptCount val="7"/>
                <c:pt idx="0">
                  <c:v>0.51700000000000002</c:v>
                </c:pt>
                <c:pt idx="1">
                  <c:v>0.51300000000000001</c:v>
                </c:pt>
                <c:pt idx="2">
                  <c:v>0.499</c:v>
                </c:pt>
                <c:pt idx="3">
                  <c:v>0.42299999999999999</c:v>
                </c:pt>
                <c:pt idx="4">
                  <c:v>0.41099999999999998</c:v>
                </c:pt>
                <c:pt idx="5">
                  <c:v>0.28100000000000003</c:v>
                </c:pt>
                <c:pt idx="6">
                  <c:v>0.159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souhlasím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vzdělávání žáků a studentů o důležitosti vody v krajině a mokřadech</c:v>
                </c:pt>
                <c:pt idx="1">
                  <c:v>návrat přírodních prvků zadržujících vodu v krajině</c:v>
                </c:pt>
                <c:pt idx="2">
                  <c:v>obnova mokřadů v chráněných územích</c:v>
                </c:pt>
                <c:pt idx="3">
                  <c:v>obnova přírodních zvlněných potoků</c:v>
                </c:pt>
                <c:pt idx="4">
                  <c:v>obnova mokřadů ve volné krajině</c:v>
                </c:pt>
                <c:pt idx="5">
                  <c:v>omezení stavebních úprav potoků a řek a odstranění předchozích úprav</c:v>
                </c:pt>
                <c:pt idx="6">
                  <c:v>vysušování podmáčených půd</c:v>
                </c:pt>
              </c:strCache>
            </c:strRef>
          </c:cat>
          <c:val>
            <c:numRef>
              <c:f>List1!$C$2:$C$8</c:f>
              <c:numCache>
                <c:formatCode>0%</c:formatCode>
                <c:ptCount val="7"/>
                <c:pt idx="0">
                  <c:v>0.35399999999999998</c:v>
                </c:pt>
                <c:pt idx="1">
                  <c:v>0.35099999999999998</c:v>
                </c:pt>
                <c:pt idx="2">
                  <c:v>0.34699999999999998</c:v>
                </c:pt>
                <c:pt idx="3">
                  <c:v>0.373</c:v>
                </c:pt>
                <c:pt idx="4">
                  <c:v>0.372</c:v>
                </c:pt>
                <c:pt idx="5">
                  <c:v>0.32600000000000001</c:v>
                </c:pt>
                <c:pt idx="6">
                  <c:v>0.251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rgbClr val="DADADA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vzdělávání žáků a studentů o důležitosti vody v krajině a mokřadech</c:v>
                </c:pt>
                <c:pt idx="1">
                  <c:v>návrat přírodních prvků zadržujících vodu v krajině</c:v>
                </c:pt>
                <c:pt idx="2">
                  <c:v>obnova mokřadů v chráněných územích</c:v>
                </c:pt>
                <c:pt idx="3">
                  <c:v>obnova přírodních zvlněných potoků</c:v>
                </c:pt>
                <c:pt idx="4">
                  <c:v>obnova mokřadů ve volné krajině</c:v>
                </c:pt>
                <c:pt idx="5">
                  <c:v>omezení stavebních úprav potoků a řek a odstranění předchozích úprav</c:v>
                </c:pt>
                <c:pt idx="6">
                  <c:v>vysušování podmáčených půd</c:v>
                </c:pt>
              </c:strCache>
            </c:strRef>
          </c:cat>
          <c:val>
            <c:numRef>
              <c:f>List1!$D$2:$D$8</c:f>
              <c:numCache>
                <c:formatCode>0%</c:formatCode>
                <c:ptCount val="7"/>
                <c:pt idx="0">
                  <c:v>0.10299999999999999</c:v>
                </c:pt>
                <c:pt idx="1">
                  <c:v>0.10199999999999999</c:v>
                </c:pt>
                <c:pt idx="2">
                  <c:v>0.112</c:v>
                </c:pt>
                <c:pt idx="3">
                  <c:v>0.14299999999999999</c:v>
                </c:pt>
                <c:pt idx="4">
                  <c:v>0.153</c:v>
                </c:pt>
                <c:pt idx="5">
                  <c:v>0.216</c:v>
                </c:pt>
                <c:pt idx="6">
                  <c:v>0.28399999999999997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nesouhlasím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1"/>
              <c:layout>
                <c:manualLayout>
                  <c:x val="-5.8796296296295221E-3"/>
                  <c:y val="-5.309775212547792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0779196465456927E-16"/>
                  <c:y val="2.0904626821054303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8796296296296296E-3"/>
                  <c:y val="-1.06185051937545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B58-E94B-9D5D-667D49CD5B0E}"/>
                </c:ext>
                <c:ext xmlns:c15="http://schemas.microsoft.com/office/drawing/2012/chart" uri="{CE6537A1-D6FC-4f65-9D91-7224C49458BB}">
                  <c15:layout>
                    <c:manualLayout>
                      <c:w val="3.1169444444444444E-2"/>
                      <c:h val="5.7066913619991513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4.4097222222221144E-3"/>
                  <c:y val="2.655305698810317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B58-E94B-9D5D-667D49CD5B0E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vzdělávání žáků a studentů o důležitosti vody v krajině a mokřadech</c:v>
                </c:pt>
                <c:pt idx="1">
                  <c:v>návrat přírodních prvků zadržujících vodu v krajině</c:v>
                </c:pt>
                <c:pt idx="2">
                  <c:v>obnova mokřadů v chráněných územích</c:v>
                </c:pt>
                <c:pt idx="3">
                  <c:v>obnova přírodních zvlněných potoků</c:v>
                </c:pt>
                <c:pt idx="4">
                  <c:v>obnova mokřadů ve volné krajině</c:v>
                </c:pt>
                <c:pt idx="5">
                  <c:v>omezení stavebních úprav potoků a řek a odstranění předchozích úprav</c:v>
                </c:pt>
                <c:pt idx="6">
                  <c:v>vysušování podmáčených půd</c:v>
                </c:pt>
              </c:strCache>
            </c:strRef>
          </c:cat>
          <c:val>
            <c:numRef>
              <c:f>List1!$E$2:$E$8</c:f>
              <c:numCache>
                <c:formatCode>0%</c:formatCode>
                <c:ptCount val="7"/>
                <c:pt idx="0">
                  <c:v>1.2999999999999999E-2</c:v>
                </c:pt>
                <c:pt idx="1">
                  <c:v>1.7000000000000001E-2</c:v>
                </c:pt>
                <c:pt idx="2">
                  <c:v>2.4E-2</c:v>
                </c:pt>
                <c:pt idx="3">
                  <c:v>3.5999999999999997E-2</c:v>
                </c:pt>
                <c:pt idx="4">
                  <c:v>4.5999999999999999E-2</c:v>
                </c:pt>
                <c:pt idx="5">
                  <c:v>9.2999999999999999E-2</c:v>
                </c:pt>
                <c:pt idx="6">
                  <c:v>0.20699999999999999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nesouhlasím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8796296296295221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FA78-479D-9D78-8ADEAE325DC9}"/>
                </c:ext>
                <c:ext xmlns:c15="http://schemas.microsoft.com/office/drawing/2012/chart" uri="{CE6537A1-D6FC-4f65-9D91-7224C49458BB}">
                  <c15:layout>
                    <c:manualLayout>
                      <c:w val="4.7610300925925927E-2"/>
                      <c:h val="4.00622539786731E-2"/>
                    </c:manualLayout>
                  </c15:layout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vzdělávání žáků a studentů o důležitosti vody v krajině a mokřadech</c:v>
                </c:pt>
                <c:pt idx="1">
                  <c:v>návrat přírodních prvků zadržujících vodu v krajině</c:v>
                </c:pt>
                <c:pt idx="2">
                  <c:v>obnova mokřadů v chráněných územích</c:v>
                </c:pt>
                <c:pt idx="3">
                  <c:v>obnova přírodních zvlněných potoků</c:v>
                </c:pt>
                <c:pt idx="4">
                  <c:v>obnova mokřadů ve volné krajině</c:v>
                </c:pt>
                <c:pt idx="5">
                  <c:v>omezení stavebních úprav potoků a řek a odstranění předchozích úprav</c:v>
                </c:pt>
                <c:pt idx="6">
                  <c:v>vysušování podmáčených půd</c:v>
                </c:pt>
              </c:strCache>
            </c:strRef>
          </c:cat>
          <c:val>
            <c:numRef>
              <c:f>List1!$F$2:$F$8</c:f>
              <c:numCache>
                <c:formatCode>0%</c:formatCode>
                <c:ptCount val="7"/>
                <c:pt idx="0">
                  <c:v>4.0000000000000001E-3</c:v>
                </c:pt>
                <c:pt idx="1">
                  <c:v>2E-3</c:v>
                </c:pt>
                <c:pt idx="2">
                  <c:v>6.0000000000000001E-3</c:v>
                </c:pt>
                <c:pt idx="3">
                  <c:v>1E-3</c:v>
                </c:pt>
                <c:pt idx="4">
                  <c:v>3.0000000000000001E-3</c:v>
                </c:pt>
                <c:pt idx="5">
                  <c:v>0.02</c:v>
                </c:pt>
                <c:pt idx="6">
                  <c:v>3.5999999999999997E-2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nedokážu odpovědět</c:v>
                </c:pt>
              </c:strCache>
            </c:strRef>
          </c:tx>
          <c:spPr>
            <a:solidFill>
              <a:srgbClr val="A9D8E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4699074074074074E-3"/>
                  <c:y val="2.92039727152810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8796296296297372E-3"/>
                  <c:y val="1.85850494289901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6EA-AC47-AE98-B9576D8936B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699074074072996E-3"/>
                  <c:y val="2.3894824641537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4699074074074074E-3"/>
                  <c:y val="2.123951894272764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B58-E94B-9D5D-667D49CD5B0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9398148148147068E-3"/>
                  <c:y val="1.327443803136953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B58-E94B-9D5D-667D49CD5B0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vzdělávání žáků a studentů o důležitosti vody v krajině a mokřadech</c:v>
                </c:pt>
                <c:pt idx="1">
                  <c:v>návrat přírodních prvků zadržujících vodu v krajině</c:v>
                </c:pt>
                <c:pt idx="2">
                  <c:v>obnova mokřadů v chráněných územích</c:v>
                </c:pt>
                <c:pt idx="3">
                  <c:v>obnova přírodních zvlněných potoků</c:v>
                </c:pt>
                <c:pt idx="4">
                  <c:v>obnova mokřadů ve volné krajině</c:v>
                </c:pt>
                <c:pt idx="5">
                  <c:v>omezení stavebních úprav potoků a řek a odstranění předchozích úprav</c:v>
                </c:pt>
                <c:pt idx="6">
                  <c:v>vysušování podmáčených půd</c:v>
                </c:pt>
              </c:strCache>
            </c:strRef>
          </c:cat>
          <c:val>
            <c:numRef>
              <c:f>List1!$G$2:$G$8</c:f>
              <c:numCache>
                <c:formatCode>0%</c:formatCode>
                <c:ptCount val="7"/>
                <c:pt idx="0">
                  <c:v>8.0000000000000002E-3</c:v>
                </c:pt>
                <c:pt idx="1">
                  <c:v>1.4999999999999999E-2</c:v>
                </c:pt>
                <c:pt idx="2">
                  <c:v>1.2E-2</c:v>
                </c:pt>
                <c:pt idx="3">
                  <c:v>2.4E-2</c:v>
                </c:pt>
                <c:pt idx="4">
                  <c:v>1.4999999999999999E-2</c:v>
                </c:pt>
                <c:pt idx="5">
                  <c:v>6.4000000000000001E-2</c:v>
                </c:pt>
                <c:pt idx="6">
                  <c:v>6.2E-2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534972192"/>
        <c:axId val="-534969472"/>
      </c:barChart>
      <c:catAx>
        <c:axId val="-534972192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534969472"/>
        <c:crosses val="autoZero"/>
        <c:auto val="1"/>
        <c:lblAlgn val="ctr"/>
        <c:lblOffset val="100"/>
        <c:noMultiLvlLbl val="0"/>
      </c:catAx>
      <c:valAx>
        <c:axId val="-53496947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53497219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47222222222221"/>
          <c:y val="0.88751241212217502"/>
          <c:w val="0.82404618055555545"/>
          <c:h val="0.107177812665277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DADADA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17205167160058688"/>
                  <c:y val="0.1782637136260013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0.11586916574788679"/>
                      <c:h val="0.1388468691878486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7.9795813836390349E-3"/>
                  <c:y val="4.3463051382725132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fld id="{D96B154C-FDDC-C545-B4E2-1A178DB4FB28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[NÁZEV KATEGORIE]</a:t>
                    </a:fld>
                    <a:r>
                      <a:rPr lang="en-US" baseline="0"/>
                      <a:t>
</a:t>
                    </a:r>
                    <a:fld id="{DA05BC97-8D2A-6E4D-9962-680263DD6AF3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[PROCENTO]</a:t>
                    </a:fld>
                    <a:endParaRPr lang="en-US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0.13709665564130835"/>
                      <c:h val="0.1427020569955980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List1!$A$2:$A$7</c:f>
              <c:strCache>
                <c:ptCount val="6"/>
                <c:pt idx="0">
                  <c:v>rozhodně mokřad</c:v>
                </c:pt>
                <c:pt idx="1">
                  <c:v>spíše mokřad</c:v>
                </c:pt>
                <c:pt idx="2">
                  <c:v>obojí stejně</c:v>
                </c:pt>
                <c:pt idx="3">
                  <c:v>spíše vodní nádrž</c:v>
                </c:pt>
                <c:pt idx="4">
                  <c:v>rozhodně vodní nádrž</c:v>
                </c:pt>
                <c:pt idx="5">
                  <c:v>neumím posoudit</c:v>
                </c:pt>
              </c:strCache>
            </c:strRef>
          </c:cat>
          <c:val>
            <c:numRef>
              <c:f>List1!$B$2:$B$7</c:f>
              <c:numCache>
                <c:formatCode>###0</c:formatCode>
                <c:ptCount val="6"/>
                <c:pt idx="0">
                  <c:v>13</c:v>
                </c:pt>
                <c:pt idx="1">
                  <c:v>23</c:v>
                </c:pt>
                <c:pt idx="2">
                  <c:v>44</c:v>
                </c:pt>
                <c:pt idx="3">
                  <c:v>9</c:v>
                </c:pt>
                <c:pt idx="4">
                  <c:v>2</c:v>
                </c:pt>
                <c:pt idx="5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rgbClr val="95DF05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DADADA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EC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A9D8E2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tx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3.8115560802970135E-2"/>
                  <c:y val="0.118410747323664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4B-1B4E-ADA4-FEF5118C3C6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více je přírodních zvlněných potoků</c:v>
                </c:pt>
                <c:pt idx="1">
                  <c:v>přírodních zvlněných potoků a rovných upravených potoků je přibližně stejně</c:v>
                </c:pt>
                <c:pt idx="2">
                  <c:v>více je rovných upravených potoků</c:v>
                </c:pt>
                <c:pt idx="3">
                  <c:v>neumím posoudit</c:v>
                </c:pt>
              </c:strCache>
            </c:strRef>
          </c:cat>
          <c:val>
            <c:numRef>
              <c:f>List1!$B$2:$B$5</c:f>
              <c:numCache>
                <c:formatCode>###0</c:formatCode>
                <c:ptCount val="4"/>
                <c:pt idx="0">
                  <c:v>29</c:v>
                </c:pt>
                <c:pt idx="1">
                  <c:v>30</c:v>
                </c:pt>
                <c:pt idx="2">
                  <c:v>18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rgbClr val="95DF05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DADADA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EC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A9D8E2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tx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3.8115560802970135E-2"/>
                  <c:y val="0.118410747323664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4B-1B4E-ADA4-FEF5118C3C6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více je přírodních mokřadů</c:v>
                </c:pt>
                <c:pt idx="1">
                  <c:v>přírodních a odvodněných mokřadů je přibližně stejně</c:v>
                </c:pt>
                <c:pt idx="2">
                  <c:v>více je odvodněných mokřadů</c:v>
                </c:pt>
                <c:pt idx="3">
                  <c:v>neumím posoudit</c:v>
                </c:pt>
              </c:strCache>
            </c:strRef>
          </c:cat>
          <c:val>
            <c:numRef>
              <c:f>List1!$B$2:$B$5</c:f>
              <c:numCache>
                <c:formatCode>###0</c:formatCode>
                <c:ptCount val="4"/>
                <c:pt idx="0">
                  <c:v>30</c:v>
                </c:pt>
                <c:pt idx="1">
                  <c:v>28</c:v>
                </c:pt>
                <c:pt idx="2">
                  <c:v>20</c:v>
                </c:pt>
                <c:pt idx="3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DADADA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4440383485691575E-2"/>
                  <c:y val="0.117046428224592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0.14848223354660597"/>
                      <c:h val="0.1555055041290636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List1!$A$2:$A$6</c:f>
              <c:strCache>
                <c:ptCount val="5"/>
                <c:pt idx="0">
                  <c:v>rozhodně mě zajímá</c:v>
                </c:pt>
                <c:pt idx="1">
                  <c:v>spíše mě zajímá</c:v>
                </c:pt>
                <c:pt idx="2">
                  <c:v>tak ani tak</c:v>
                </c:pt>
                <c:pt idx="3">
                  <c:v>spíše mě nezajímá</c:v>
                </c:pt>
                <c:pt idx="4">
                  <c:v>rozhodně mě nezajímá</c:v>
                </c:pt>
              </c:strCache>
            </c:strRef>
          </c:cat>
          <c:val>
            <c:numRef>
              <c:f>List1!$B$2:$B$6</c:f>
              <c:numCache>
                <c:formatCode>###0</c:formatCode>
                <c:ptCount val="5"/>
                <c:pt idx="0">
                  <c:v>14</c:v>
                </c:pt>
                <c:pt idx="1">
                  <c:v>42</c:v>
                </c:pt>
                <c:pt idx="2">
                  <c:v>27</c:v>
                </c:pt>
                <c:pt idx="3">
                  <c:v>13</c:v>
                </c:pt>
                <c:pt idx="4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A209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A209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ano</c:v>
                </c:pt>
                <c:pt idx="1">
                  <c:v>ne</c:v>
                </c:pt>
              </c:strCache>
            </c:strRef>
          </c:cat>
          <c:val>
            <c:numRef>
              <c:f>List1!$B$2:$B$3</c:f>
              <c:numCache>
                <c:formatCode>###0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A6-8E48-B2AB-D62CE8A7FC28}"/>
              </c:ext>
            </c:extLst>
          </c:dPt>
          <c:dPt>
            <c:idx val="1"/>
            <c:bubble3D val="0"/>
            <c:spPr>
              <a:solidFill>
                <a:srgbClr val="A209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A6-8E48-B2AB-D62CE8A7FC28}"/>
              </c:ext>
            </c:extLst>
          </c:dPt>
          <c:dPt>
            <c:idx val="2"/>
            <c:bubble3D val="0"/>
            <c:spPr>
              <a:solidFill>
                <a:srgbClr val="A209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4A6-8E48-B2AB-D62CE8A7FC2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4A6-8E48-B2AB-D62CE8A7FC2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4A6-8E48-B2AB-D62CE8A7FC2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4A6-8E48-B2AB-D62CE8A7FC2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ano</c:v>
                </c:pt>
                <c:pt idx="1">
                  <c:v>ne</c:v>
                </c:pt>
              </c:strCache>
            </c:strRef>
          </c:cat>
          <c:val>
            <c:numRef>
              <c:f>List1!$B$2:$B$3</c:f>
              <c:numCache>
                <c:formatCode>###0</c:formatCode>
                <c:ptCount val="2"/>
                <c:pt idx="0">
                  <c:v>51</c:v>
                </c:pt>
                <c:pt idx="1">
                  <c:v>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4A6-8E48-B2AB-D62CE8A7FC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860383080560569E-4"/>
          <c:y val="2.4792553687416497E-3"/>
          <c:w val="0.99787907988899405"/>
          <c:h val="0.946791559200208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Stĺpec2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List1!$A$2:$A$14</c:f>
              <c:strCache>
                <c:ptCount val="13"/>
                <c:pt idx="0">
                  <c:v>nic z uvedeného</c:v>
                </c:pt>
                <c:pt idx="1">
                  <c:v>účast na dobrovolnické akci (např. Dny pro rašeliniště)</c:v>
                </c:pt>
                <c:pt idx="2">
                  <c:v>účast na exkurzích nebo přednáškách</c:v>
                </c:pt>
                <c:pt idx="3">
                  <c:v>viděl(a) jsem film Voda ztracená a vrácená</c:v>
                </c:pt>
                <c:pt idx="4">
                  <c:v>celostátní noviny a časopisy, zpravodajské portály</c:v>
                </c:pt>
                <c:pt idx="5">
                  <c:v>informační kanály vaší obce (weby, noviny, facebook)</c:v>
                </c:pt>
                <c:pt idx="6">
                  <c:v>časopis Šumava</c:v>
                </c:pt>
                <c:pt idx="7">
                  <c:v>facebookový profil Národního parku Šumava</c:v>
                </c:pt>
                <c:pt idx="8">
                  <c:v>různé letáčky, brožurky nebo publikace</c:v>
                </c:pt>
                <c:pt idx="9">
                  <c:v>webové stránky Národního parku Šumava</c:v>
                </c:pt>
                <c:pt idx="10">
                  <c:v>informace v regionu (z jiných obcí, od regionálních novin apod.)</c:v>
                </c:pt>
                <c:pt idx="11">
                  <c:v>TV, rozhlas</c:v>
                </c:pt>
                <c:pt idx="12">
                  <c:v>od známých, kamarádů, dětí či sousedů</c:v>
                </c:pt>
              </c:strCache>
            </c:strRef>
          </c:cat>
          <c:val>
            <c:numRef>
              <c:f>List1!$B$2:$B$14</c:f>
              <c:numCache>
                <c:formatCode>0%</c:formatCode>
                <c:ptCount val="13"/>
                <c:pt idx="0">
                  <c:v>1.74700379382824E-2</c:v>
                </c:pt>
                <c:pt idx="1">
                  <c:v>4.9291132855976902E-2</c:v>
                </c:pt>
                <c:pt idx="2">
                  <c:v>7.1247136281309797E-2</c:v>
                </c:pt>
                <c:pt idx="3">
                  <c:v>0.10201177517349801</c:v>
                </c:pt>
                <c:pt idx="4">
                  <c:v>0.15545744290716501</c:v>
                </c:pt>
                <c:pt idx="5">
                  <c:v>0.173236152149534</c:v>
                </c:pt>
                <c:pt idx="6">
                  <c:v>0.17357164493687199</c:v>
                </c:pt>
                <c:pt idx="7">
                  <c:v>0.215023029048167</c:v>
                </c:pt>
                <c:pt idx="8">
                  <c:v>0.23938443740475801</c:v>
                </c:pt>
                <c:pt idx="9">
                  <c:v>0.26716900742920402</c:v>
                </c:pt>
                <c:pt idx="10">
                  <c:v>0.29842511766471402</c:v>
                </c:pt>
                <c:pt idx="11">
                  <c:v>0.30755855014713102</c:v>
                </c:pt>
                <c:pt idx="12">
                  <c:v>0.47906553069614899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F17-FB45-8572-2C8EE39A19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axId val="-534971104"/>
        <c:axId val="-534967296"/>
      </c:barChart>
      <c:catAx>
        <c:axId val="-5349711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456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cs-CZ"/>
          </a:p>
        </c:txPr>
        <c:crossAx val="-534967296"/>
        <c:crosses val="autoZero"/>
        <c:auto val="1"/>
        <c:lblAlgn val="ctr"/>
        <c:lblOffset val="100"/>
        <c:noMultiLvlLbl val="0"/>
      </c:catAx>
      <c:valAx>
        <c:axId val="-534967296"/>
        <c:scaling>
          <c:orientation val="minMax"/>
        </c:scaling>
        <c:delete val="1"/>
        <c:axPos val="b"/>
        <c:majorGridlines>
          <c:spPr>
            <a:ln w="456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-53497110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73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cs-CZ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A209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A9D8E2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100">
                        <a:solidFill>
                          <a:schemeClr val="tx1"/>
                        </a:solidFill>
                      </a:defRPr>
                    </a:pPr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sz="1100">
                          <a:solidFill>
                            <a:schemeClr val="tx1"/>
                          </a:solidFill>
                        </a:defRPr>
                      </a:pPr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 sz="1100">
                          <a:solidFill>
                            <a:schemeClr val="tx1"/>
                          </a:solidFill>
                        </a:defRPr>
                      </a:pPr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ano</c:v>
                </c:pt>
                <c:pt idx="1">
                  <c:v>ne</c:v>
                </c:pt>
                <c:pt idx="2">
                  <c:v>neví o tom</c:v>
                </c:pt>
              </c:strCache>
            </c:strRef>
          </c:cat>
          <c:val>
            <c:numRef>
              <c:f>List1!$B$2:$B$4</c:f>
              <c:numCache>
                <c:formatCode>###0</c:formatCode>
                <c:ptCount val="3"/>
                <c:pt idx="0">
                  <c:v>32</c:v>
                </c:pt>
                <c:pt idx="1">
                  <c:v>19</c:v>
                </c:pt>
                <c:pt idx="2">
                  <c:v>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3CF-FB44-BC35-054F17E35CF8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3CF-FB44-BC35-054F17E35CF8}"/>
              </c:ext>
            </c:extLst>
          </c:dPt>
          <c:dPt>
            <c:idx val="2"/>
            <c:bubble3D val="0"/>
            <c:spPr>
              <a:solidFill>
                <a:srgbClr val="DADADA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3CF-FB44-BC35-054F17E35CF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3CF-FB44-BC35-054F17E35CF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3CF-FB44-BC35-054F17E35CF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3CF-FB44-BC35-054F17E35CF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3.8115560802970135E-2"/>
                  <c:y val="0.118410747323664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3CF-FB44-BC35-054F17E35CF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rozhodně ano</c:v>
                </c:pt>
                <c:pt idx="1">
                  <c:v>spíše ano</c:v>
                </c:pt>
                <c:pt idx="2">
                  <c:v>tak ani tak</c:v>
                </c:pt>
              </c:strCache>
            </c:strRef>
          </c:cat>
          <c:val>
            <c:numRef>
              <c:f>List1!$B$2:$B$4</c:f>
              <c:numCache>
                <c:formatCode>###0</c:formatCode>
                <c:ptCount val="3"/>
                <c:pt idx="0">
                  <c:v>48</c:v>
                </c:pt>
                <c:pt idx="1">
                  <c:v>45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3CF-FB44-BC35-054F17E35C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362676111403775"/>
          <c:y val="3.7151702786377708E-2"/>
          <c:w val="0.78910397956080269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List1!$A$2:$A$5</c:f>
              <c:strCache>
                <c:ptCount val="4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  <c:pt idx="3">
                  <c:v>jednoduché </c:v>
                </c:pt>
              </c:strCache>
            </c:strRef>
          </c:cat>
          <c:val>
            <c:numRef>
              <c:f>List1!$B$2:$B$5</c:f>
              <c:numCache>
                <c:formatCode>###0%</c:formatCode>
                <c:ptCount val="4"/>
                <c:pt idx="0">
                  <c:v>0.42</c:v>
                </c:pt>
                <c:pt idx="1">
                  <c:v>0.4</c:v>
                </c:pt>
                <c:pt idx="2">
                  <c:v>0.32</c:v>
                </c:pt>
                <c:pt idx="3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List1!$A$2:$A$5</c:f>
              <c:strCache>
                <c:ptCount val="4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  <c:pt idx="3">
                  <c:v>jednoduché </c:v>
                </c:pt>
              </c:strCache>
            </c:strRef>
          </c:cat>
          <c:val>
            <c:numRef>
              <c:f>List1!$C$2:$C$5</c:f>
              <c:numCache>
                <c:formatCode>###0%</c:formatCode>
                <c:ptCount val="4"/>
                <c:pt idx="0">
                  <c:v>0.28999999999999998</c:v>
                </c:pt>
                <c:pt idx="1">
                  <c:v>0.28999999999999998</c:v>
                </c:pt>
                <c:pt idx="2">
                  <c:v>0.31</c:v>
                </c:pt>
                <c:pt idx="3">
                  <c:v>0.09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C5FD5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List1!$A$2:$A$5</c:f>
              <c:strCache>
                <c:ptCount val="4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  <c:pt idx="3">
                  <c:v>jednoduché </c:v>
                </c:pt>
              </c:strCache>
            </c:strRef>
          </c:cat>
          <c:val>
            <c:numRef>
              <c:f>List1!$D$2:$D$5</c:f>
              <c:numCache>
                <c:formatCode>###0%</c:formatCode>
                <c:ptCount val="4"/>
                <c:pt idx="0">
                  <c:v>0.16</c:v>
                </c:pt>
                <c:pt idx="1">
                  <c:v>0.19</c:v>
                </c:pt>
                <c:pt idx="2">
                  <c:v>0.2</c:v>
                </c:pt>
                <c:pt idx="3">
                  <c:v>0.12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List1!$A$2:$A$5</c:f>
              <c:strCache>
                <c:ptCount val="4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  <c:pt idx="3">
                  <c:v>jednoduché </c:v>
                </c:pt>
              </c:strCache>
            </c:strRef>
          </c:cat>
          <c:val>
            <c:numRef>
              <c:f>List1!$E$2:$E$5</c:f>
              <c:numCache>
                <c:formatCode>###0%</c:formatCode>
                <c:ptCount val="4"/>
                <c:pt idx="0">
                  <c:v>0.1</c:v>
                </c:pt>
                <c:pt idx="1">
                  <c:v>0.09</c:v>
                </c:pt>
                <c:pt idx="2">
                  <c:v>0.12</c:v>
                </c:pt>
                <c:pt idx="3">
                  <c:v>0.19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0185068640268645E-16"/>
                  <c:y val="-5.30977521254779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A78-479D-9D78-8ADEAE325DC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List1!$A$2:$A$5</c:f>
              <c:strCache>
                <c:ptCount val="4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  <c:pt idx="3">
                  <c:v>jednoduché </c:v>
                </c:pt>
              </c:strCache>
            </c:strRef>
          </c:cat>
          <c:val>
            <c:numRef>
              <c:f>List1!$F$2:$F$5</c:f>
              <c:numCache>
                <c:formatCode>###0%</c:formatCode>
                <c:ptCount val="4"/>
                <c:pt idx="0">
                  <c:v>0.02</c:v>
                </c:pt>
                <c:pt idx="1">
                  <c:v>0.03</c:v>
                </c:pt>
                <c:pt idx="2">
                  <c:v>0.03</c:v>
                </c:pt>
                <c:pt idx="3">
                  <c:v>0.24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6</c:v>
                </c:pt>
              </c:strCache>
            </c:strRef>
          </c:tx>
          <c:spPr>
            <a:solidFill>
              <a:srgbClr val="E17B7C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4907047780736774E-3"/>
                  <c:y val="3.18590693678232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12926696514395E-3"/>
                  <c:y val="2.92039727152810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0856303680698132E-3"/>
                  <c:y val="2.38944065490014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57D-CF47-8372-38D6894551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List1!$A$2:$A$5</c:f>
              <c:strCache>
                <c:ptCount val="4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  <c:pt idx="3">
                  <c:v>jednoduché </c:v>
                </c:pt>
              </c:strCache>
            </c:strRef>
          </c:cat>
          <c:val>
            <c:numRef>
              <c:f>List1!$G$2:$G$5</c:f>
              <c:numCache>
                <c:formatCode>###0%</c:formatCode>
                <c:ptCount val="4"/>
                <c:pt idx="0">
                  <c:v>0.01</c:v>
                </c:pt>
                <c:pt idx="1">
                  <c:v>0.01</c:v>
                </c:pt>
                <c:pt idx="2">
                  <c:v>0.02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ser>
          <c:idx val="2"/>
          <c:order val="6"/>
          <c:tx>
            <c:strRef>
              <c:f>List1!$H$1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rgbClr val="C32D2E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1558392930913855E-16"/>
                  <c:y val="-7.964453772553479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57D-CF47-8372-38D6894551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List1!$A$2:$A$5</c:f>
              <c:strCache>
                <c:ptCount val="4"/>
                <c:pt idx="0">
                  <c:v>prospěšné</c:v>
                </c:pt>
                <c:pt idx="1">
                  <c:v>důležité </c:v>
                </c:pt>
                <c:pt idx="2">
                  <c:v>hezké </c:v>
                </c:pt>
                <c:pt idx="3">
                  <c:v>jednoduché </c:v>
                </c:pt>
              </c:strCache>
            </c:strRef>
          </c:cat>
          <c:val>
            <c:numRef>
              <c:f>List1!$H$2:$H$5</c:f>
              <c:numCache>
                <c:formatCode>###0%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0.01</c:v>
                </c:pt>
                <c:pt idx="3">
                  <c:v>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A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534982528"/>
        <c:axId val="-534967840"/>
      </c:barChart>
      <c:catAx>
        <c:axId val="-53498252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534967840"/>
        <c:crosses val="autoZero"/>
        <c:auto val="1"/>
        <c:lblAlgn val="ctr"/>
        <c:lblOffset val="100"/>
        <c:noMultiLvlLbl val="0"/>
      </c:catAx>
      <c:valAx>
        <c:axId val="-534967840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53498252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82404618055555545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ano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List1!$B$2:$B$9</c:f>
              <c:numCache>
                <c:formatCode>###0%</c:formatCode>
                <c:ptCount val="8"/>
                <c:pt idx="0">
                  <c:v>0.33200000000000002</c:v>
                </c:pt>
                <c:pt idx="1">
                  <c:v>0.31</c:v>
                </c:pt>
                <c:pt idx="2">
                  <c:v>0.26500000000000001</c:v>
                </c:pt>
                <c:pt idx="3">
                  <c:v>0.20599999999999999</c:v>
                </c:pt>
                <c:pt idx="4">
                  <c:v>0.2</c:v>
                </c:pt>
                <c:pt idx="5">
                  <c:v>0.16700000000000001</c:v>
                </c:pt>
                <c:pt idx="6">
                  <c:v>0.17299999999999999</c:v>
                </c:pt>
                <c:pt idx="7">
                  <c:v>0.17699999999999999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ano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List1!$C$2:$C$9</c:f>
              <c:numCache>
                <c:formatCode>###0%</c:formatCode>
                <c:ptCount val="8"/>
                <c:pt idx="0">
                  <c:v>0.247</c:v>
                </c:pt>
                <c:pt idx="1">
                  <c:v>0.28000000000000003</c:v>
                </c:pt>
                <c:pt idx="2">
                  <c:v>0.253</c:v>
                </c:pt>
                <c:pt idx="3">
                  <c:v>0.29199999999999998</c:v>
                </c:pt>
                <c:pt idx="4">
                  <c:v>0.254</c:v>
                </c:pt>
                <c:pt idx="5">
                  <c:v>0.25800000000000001</c:v>
                </c:pt>
                <c:pt idx="6">
                  <c:v>0.20899999999999999</c:v>
                </c:pt>
                <c:pt idx="7">
                  <c:v>0.20799999999999999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spíše ano</c:v>
                </c:pt>
              </c:strCache>
            </c:strRef>
          </c:tx>
          <c:spPr>
            <a:solidFill>
              <a:srgbClr val="C5FD5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List1!$D$2:$D$9</c:f>
              <c:numCache>
                <c:formatCode>###0%</c:formatCode>
                <c:ptCount val="8"/>
                <c:pt idx="0">
                  <c:v>0.23300000000000001</c:v>
                </c:pt>
                <c:pt idx="1">
                  <c:v>0.20399999999999999</c:v>
                </c:pt>
                <c:pt idx="2">
                  <c:v>0.23</c:v>
                </c:pt>
                <c:pt idx="3">
                  <c:v>0.215</c:v>
                </c:pt>
                <c:pt idx="4">
                  <c:v>0.20799999999999999</c:v>
                </c:pt>
                <c:pt idx="5">
                  <c:v>0.23300000000000001</c:v>
                </c:pt>
                <c:pt idx="6">
                  <c:v>0.224</c:v>
                </c:pt>
                <c:pt idx="7">
                  <c:v>0.19900000000000001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List1!$E$2:$E$9</c:f>
              <c:numCache>
                <c:formatCode>###0%</c:formatCode>
                <c:ptCount val="8"/>
                <c:pt idx="0">
                  <c:v>9.4E-2</c:v>
                </c:pt>
                <c:pt idx="1">
                  <c:v>0.111</c:v>
                </c:pt>
                <c:pt idx="2">
                  <c:v>0.11600000000000001</c:v>
                </c:pt>
                <c:pt idx="3">
                  <c:v>0.13800000000000001</c:v>
                </c:pt>
                <c:pt idx="4">
                  <c:v>0.125</c:v>
                </c:pt>
                <c:pt idx="5">
                  <c:v>0.13300000000000001</c:v>
                </c:pt>
                <c:pt idx="6">
                  <c:v>0.156</c:v>
                </c:pt>
                <c:pt idx="7">
                  <c:v>0.157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spíše ne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List1!$F$2:$F$9</c:f>
              <c:numCache>
                <c:formatCode>###0%</c:formatCode>
                <c:ptCount val="8"/>
                <c:pt idx="0">
                  <c:v>4.7E-2</c:v>
                </c:pt>
                <c:pt idx="1">
                  <c:v>6.6000000000000003E-2</c:v>
                </c:pt>
                <c:pt idx="2">
                  <c:v>7.3999999999999996E-2</c:v>
                </c:pt>
                <c:pt idx="3">
                  <c:v>7.6999999999999999E-2</c:v>
                </c:pt>
                <c:pt idx="4">
                  <c:v>0.127</c:v>
                </c:pt>
                <c:pt idx="5">
                  <c:v>0.112</c:v>
                </c:pt>
                <c:pt idx="6">
                  <c:v>0.13900000000000001</c:v>
                </c:pt>
                <c:pt idx="7">
                  <c:v>0.14499999999999999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ser>
          <c:idx val="1"/>
          <c:order val="5"/>
          <c:tx>
            <c:strRef>
              <c:f>List1!$G$1</c:f>
              <c:strCache>
                <c:ptCount val="1"/>
                <c:pt idx="0">
                  <c:v>ne</c:v>
                </c:pt>
              </c:strCache>
            </c:strRef>
          </c:tx>
          <c:spPr>
            <a:solidFill>
              <a:srgbClr val="E17B7C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5.8796296296297372E-3"/>
                  <c:y val="-1.85842132439172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8796296296296296E-3"/>
                  <c:y val="7.964662818821690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699074074074074E-3"/>
                  <c:y val="1.85842132439172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4699074074076229E-3"/>
                  <c:y val="1.59293256376433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57D-CF47-8372-38D6894551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List1!$G$2:$G$9</c:f>
              <c:numCache>
                <c:formatCode>###0%</c:formatCode>
                <c:ptCount val="8"/>
                <c:pt idx="0">
                  <c:v>1.7999999999999999E-2</c:v>
                </c:pt>
                <c:pt idx="1">
                  <c:v>1.2999999999999999E-2</c:v>
                </c:pt>
                <c:pt idx="2">
                  <c:v>1.9E-2</c:v>
                </c:pt>
                <c:pt idx="3">
                  <c:v>2.9000000000000001E-2</c:v>
                </c:pt>
                <c:pt idx="4">
                  <c:v>5.1999999999999998E-2</c:v>
                </c:pt>
                <c:pt idx="5">
                  <c:v>4.8000000000000001E-2</c:v>
                </c:pt>
                <c:pt idx="6">
                  <c:v>4.9000000000000002E-2</c:v>
                </c:pt>
                <c:pt idx="7">
                  <c:v>5.8000000000000003E-2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FA78-479D-9D78-8ADEAE325DC9}"/>
            </c:ext>
          </c:extLst>
        </c:ser>
        <c:ser>
          <c:idx val="2"/>
          <c:order val="6"/>
          <c:tx>
            <c:strRef>
              <c:f>List1!$H$1</c:f>
              <c:strCache>
                <c:ptCount val="1"/>
                <c:pt idx="0">
                  <c:v>rozhodně ne</c:v>
                </c:pt>
              </c:strCache>
            </c:strRef>
          </c:tx>
          <c:spPr>
            <a:solidFill>
              <a:srgbClr val="C32D2E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8.819444444444444E-3"/>
                  <c:y val="7.965080911358111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1558392930913855E-16"/>
                  <c:y val="-7.964453772553479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57D-CF47-8372-38D6894551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List1!$H$2:$H$9</c:f>
              <c:numCache>
                <c:formatCode>###0%</c:formatCode>
                <c:ptCount val="8"/>
                <c:pt idx="0">
                  <c:v>7.0000000000000001E-3</c:v>
                </c:pt>
                <c:pt idx="1">
                  <c:v>4.0000000000000001E-3</c:v>
                </c:pt>
                <c:pt idx="2">
                  <c:v>1.4999999999999999E-2</c:v>
                </c:pt>
                <c:pt idx="3">
                  <c:v>1.2E-2</c:v>
                </c:pt>
                <c:pt idx="4">
                  <c:v>1.9E-2</c:v>
                </c:pt>
                <c:pt idx="5">
                  <c:v>2.4E-2</c:v>
                </c:pt>
                <c:pt idx="6">
                  <c:v>0.01</c:v>
                </c:pt>
                <c:pt idx="7">
                  <c:v>4.2999999999999997E-2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A-FA78-479D-9D78-8ADEAE325DC9}"/>
            </c:ext>
          </c:extLst>
        </c:ser>
        <c:ser>
          <c:idx val="7"/>
          <c:order val="7"/>
          <c:tx>
            <c:strRef>
              <c:f>List1!$I$1</c:f>
              <c:strCache>
                <c:ptCount val="1"/>
                <c:pt idx="0">
                  <c:v>neumím posoudit</c:v>
                </c:pt>
              </c:strCache>
            </c:strRef>
          </c:tx>
          <c:spPr>
            <a:solidFill>
              <a:srgbClr val="A9D7E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123910085019118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4097222222223304E-3"/>
                  <c:y val="-1.858400419764908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1.327443803136953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4699074074072996E-3"/>
                  <c:y val="1.59293256376433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4699074074074074E-3"/>
                  <c:y val="2.65488760627389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0779196465456927E-16"/>
                  <c:y val="1.32744380313694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57D-CF47-8372-38D689455148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9398148148148148E-3"/>
                  <c:y val="1.061955042509568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A57D-CF47-8372-38D6894551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neschopnost krajiny zadržovat vodu</c:v>
                </c:pt>
                <c:pt idx="1">
                  <c:v>sucho v Česku</c:v>
                </c:pt>
                <c:pt idx="2">
                  <c:v>dopady změny klimatu na Česko</c:v>
                </c:pt>
                <c:pt idx="3">
                  <c:v>dopady změny klimatu na Šumavě</c:v>
                </c:pt>
                <c:pt idx="4">
                  <c:v>sucho na Šumavě</c:v>
                </c:pt>
                <c:pt idx="5">
                  <c:v>dopady změny klimatu v místě bydliště</c:v>
                </c:pt>
                <c:pt idx="6">
                  <c:v>zregulované a přehrazené vodní toky</c:v>
                </c:pt>
                <c:pt idx="7">
                  <c:v>sucho v místě bydliště</c:v>
                </c:pt>
              </c:strCache>
            </c:strRef>
          </c:cat>
          <c:val>
            <c:numRef>
              <c:f>List1!$I$2:$I$9</c:f>
              <c:numCache>
                <c:formatCode>###0%</c:formatCode>
                <c:ptCount val="8"/>
                <c:pt idx="0">
                  <c:v>2.1999999999999999E-2</c:v>
                </c:pt>
                <c:pt idx="1">
                  <c:v>1.2E-2</c:v>
                </c:pt>
                <c:pt idx="2">
                  <c:v>2.7E-2</c:v>
                </c:pt>
                <c:pt idx="3">
                  <c:v>2.9000000000000001E-2</c:v>
                </c:pt>
                <c:pt idx="4">
                  <c:v>1.4999999999999999E-2</c:v>
                </c:pt>
                <c:pt idx="5">
                  <c:v>2.5999999999999999E-2</c:v>
                </c:pt>
                <c:pt idx="6">
                  <c:v>0.04</c:v>
                </c:pt>
                <c:pt idx="7">
                  <c:v>1.2E-2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79-4540-B356-A33225B823C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736752"/>
        <c:axId val="-676725328"/>
      </c:barChart>
      <c:catAx>
        <c:axId val="-676736752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25328"/>
        <c:crosses val="autoZero"/>
        <c:auto val="1"/>
        <c:lblAlgn val="ctr"/>
        <c:lblOffset val="100"/>
        <c:noMultiLvlLbl val="0"/>
      </c:catAx>
      <c:valAx>
        <c:axId val="-67672532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675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82404618055555545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layout>
                <c:manualLayout>
                  <c:x val="-7.0894906052950651E-2"/>
                  <c:y val="0.18486490946159087"/>
                </c:manualLayout>
              </c:layout>
              <c:tx>
                <c:rich>
                  <a:bodyPr/>
                  <a:lstStyle/>
                  <a:p>
                    <a:pPr>
                      <a:defRPr sz="1100" b="0" i="0" u="none" strike="noStrike" baseline="0">
                        <a:solidFill>
                          <a:srgbClr val="FFFFFF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fld id="{71DD1A5C-F039-A049-984E-0142BAF20B7B}" type="CATEGORYNAME">
                      <a:rPr lang="en-US" smtClean="0"/>
                      <a:pPr>
                        <a:defRPr sz="1100" b="0" i="0" u="none" strike="noStrike" baseline="0">
                          <a:solidFill>
                            <a:srgbClr val="FFFFFF"/>
                          </a:solidFill>
                          <a:latin typeface="Georgia"/>
                          <a:ea typeface="Georgia"/>
                          <a:cs typeface="Georgia"/>
                        </a:defRPr>
                      </a:pPr>
                      <a:t>[NÁZEV KATEGORIE]</a:t>
                    </a:fld>
                    <a:r>
                      <a:rPr lang="en-US" baseline="0"/>
                      <a:t>
9%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9.3340625696319374E-2"/>
                      <c:h val="0.12276178511890988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7110001823090745"/>
                  <c:y val="0.21274200350942549"/>
                </c:manualLayout>
              </c:layout>
              <c:tx>
                <c:rich>
                  <a:bodyPr/>
                  <a:lstStyle/>
                  <a:p>
                    <a:pPr>
                      <a:defRPr sz="1100" b="0" i="0" u="none" strike="noStrike" baseline="0">
                        <a:solidFill>
                          <a:schemeClr val="tx1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fld id="{6568BBB8-5C84-F249-B653-75A08602CBE6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sz="1100" b="0" i="0" u="none" strike="noStrike" baseline="0">
                          <a:solidFill>
                            <a:schemeClr val="tx1"/>
                          </a:solidFill>
                          <a:latin typeface="Georgia"/>
                          <a:ea typeface="Georgia"/>
                          <a:cs typeface="Georgia"/>
                        </a:defRPr>
                      </a:pPr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11%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sz="1100" b="0" i="0" u="none" strike="noStrike" baseline="0">
                        <a:solidFill>
                          <a:schemeClr val="tx1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fld id="{C6108091-1D3D-BC46-B002-230303BEF246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sz="1100" b="0" i="0" u="none" strike="noStrike" baseline="0">
                          <a:solidFill>
                            <a:schemeClr val="tx1"/>
                          </a:solidFill>
                          <a:latin typeface="Georgia"/>
                          <a:ea typeface="Georgia"/>
                          <a:cs typeface="Georgia"/>
                        </a:defRPr>
                      </a:pPr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29 %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16496245301200635"/>
                  <c:y val="-0.12559184225074194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100" b="0" i="0" u="none" strike="noStrike" baseline="0">
                        <a:solidFill>
                          <a:schemeClr val="tx1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en-US" err="1">
                        <a:solidFill>
                          <a:schemeClr val="tx1"/>
                        </a:solidFill>
                      </a:rPr>
                      <a:t>několikrát</a:t>
                    </a:r>
                    <a:r>
                      <a:rPr lang="en-US">
                        <a:solidFill>
                          <a:schemeClr val="tx1"/>
                        </a:solidFill>
                      </a:rPr>
                      <a:t> do </a:t>
                    </a:r>
                    <a:r>
                      <a:rPr lang="en-US" err="1">
                        <a:solidFill>
                          <a:schemeClr val="tx1"/>
                        </a:solidFill>
                      </a:rPr>
                      <a:t>roka</a:t>
                    </a:r>
                    <a:endParaRPr lang="en-US">
                      <a:solidFill>
                        <a:schemeClr val="tx1"/>
                      </a:solidFill>
                    </a:endParaRPr>
                  </a:p>
                  <a:p>
                    <a:pPr>
                      <a:defRPr sz="1100" b="0" i="0" u="none" strike="noStrike" baseline="0">
                        <a:solidFill>
                          <a:schemeClr val="tx1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en-US">
                        <a:solidFill>
                          <a:schemeClr val="tx1"/>
                        </a:solidFill>
                      </a:rPr>
                      <a:t>37%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484B-1B4E-ADA4-FEF5118C3C6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2201396545387726"/>
                  <c:y val="0.17190470021096516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00" b="0" i="0" u="none" strike="noStrike" baseline="0">
                        <a:solidFill>
                          <a:srgbClr val="FFFFFF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en-US" err="1"/>
                      <a:t>skoro</a:t>
                    </a:r>
                    <a:r>
                      <a:rPr lang="en-US"/>
                      <a:t> </a:t>
                    </a:r>
                    <a:r>
                      <a:rPr lang="en-US" err="1"/>
                      <a:t>vůbec</a:t>
                    </a:r>
                    <a:r>
                      <a:rPr lang="en-US"/>
                      <a:t> </a:t>
                    </a:r>
                  </a:p>
                  <a:p>
                    <a:pPr>
                      <a:defRPr sz="1100" b="0" i="0" u="none" strike="noStrike" baseline="0">
                        <a:solidFill>
                          <a:srgbClr val="FFFFFF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en-US" err="1"/>
                      <a:t>nebo</a:t>
                    </a:r>
                    <a:r>
                      <a:rPr lang="en-US"/>
                      <a:t> </a:t>
                    </a:r>
                    <a:r>
                      <a:rPr lang="en-US" err="1"/>
                      <a:t>vůbec</a:t>
                    </a:r>
                    <a:endParaRPr lang="en-US"/>
                  </a:p>
                  <a:p>
                    <a:pPr>
                      <a:defRPr sz="1100" b="0" i="0" u="none" strike="noStrike" baseline="0">
                        <a:solidFill>
                          <a:srgbClr val="FFFFFF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en-US"/>
                      <a:t>15%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0.15361999264976112"/>
                      <c:h val="0.13575014024596058"/>
                    </c:manualLayout>
                  </c15:layout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0" i="0" u="none" strike="noStrike" baseline="0">
                    <a:solidFill>
                      <a:srgbClr val="FFFFFF"/>
                    </a:solidFill>
                    <a:latin typeface="Georgia"/>
                    <a:ea typeface="Georgia"/>
                    <a:cs typeface="Georgia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List1!$A$2:$A$6</c:f>
              <c:strCache>
                <c:ptCount val="5"/>
                <c:pt idx="0">
                  <c:v>skoro každý den</c:v>
                </c:pt>
                <c:pt idx="1">
                  <c:v>několikrát týdně</c:v>
                </c:pt>
                <c:pt idx="2">
                  <c:v>několikrát měsíčně</c:v>
                </c:pt>
                <c:pt idx="3">
                  <c:v>několikrát do roka</c:v>
                </c:pt>
                <c:pt idx="4">
                  <c:v>skoro vůbec nebo vůbec</c:v>
                </c:pt>
              </c:strCache>
            </c:strRef>
          </c:cat>
          <c:val>
            <c:numRef>
              <c:f>List1!$B$2:$B$6</c:f>
              <c:numCache>
                <c:formatCode>###0</c:formatCode>
                <c:ptCount val="5"/>
                <c:pt idx="0">
                  <c:v>8.6</c:v>
                </c:pt>
                <c:pt idx="1">
                  <c:v>11.1</c:v>
                </c:pt>
                <c:pt idx="2">
                  <c:v>28.7</c:v>
                </c:pt>
                <c:pt idx="3">
                  <c:v>36.6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velmi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6"/>
              <c:layout>
                <c:manualLayout>
                  <c:x val="4.4097222222222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805-3B48-B9EA-A374925559C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odpočinek</c:v>
                </c:pt>
                <c:pt idx="1">
                  <c:v>obdivovat krásy přírody</c:v>
                </c:pt>
                <c:pt idx="2">
                  <c:v>čas s rodinou nebo přáteli</c:v>
                </c:pt>
                <c:pt idx="3">
                  <c:v>poznávání přírody</c:v>
                </c:pt>
                <c:pt idx="4">
                  <c:v>sportovní aktivity</c:v>
                </c:pt>
                <c:pt idx="5">
                  <c:v>zažít divočinu</c:v>
                </c:pt>
                <c:pt idx="6">
                  <c:v>pracovní povinnosti</c:v>
                </c:pt>
              </c:strCache>
            </c:strRef>
          </c:cat>
          <c:val>
            <c:numRef>
              <c:f>List1!$B$2:$B$8</c:f>
              <c:numCache>
                <c:formatCode>0%</c:formatCode>
                <c:ptCount val="7"/>
                <c:pt idx="0">
                  <c:v>0.34699999999999998</c:v>
                </c:pt>
                <c:pt idx="1">
                  <c:v>0.34699999999999998</c:v>
                </c:pt>
                <c:pt idx="2">
                  <c:v>0.30399999999999999</c:v>
                </c:pt>
                <c:pt idx="3">
                  <c:v>0.25</c:v>
                </c:pt>
                <c:pt idx="4">
                  <c:v>9.9000000000000005E-2</c:v>
                </c:pt>
                <c:pt idx="5">
                  <c:v>5.3999999999999999E-2</c:v>
                </c:pt>
                <c:pt idx="6">
                  <c:v>1.9E-2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středně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odpočinek</c:v>
                </c:pt>
                <c:pt idx="1">
                  <c:v>obdivovat krásy přírody</c:v>
                </c:pt>
                <c:pt idx="2">
                  <c:v>čas s rodinou nebo přáteli</c:v>
                </c:pt>
                <c:pt idx="3">
                  <c:v>poznávání přírody</c:v>
                </c:pt>
                <c:pt idx="4">
                  <c:v>sportovní aktivity</c:v>
                </c:pt>
                <c:pt idx="5">
                  <c:v>zažít divočinu</c:v>
                </c:pt>
                <c:pt idx="6">
                  <c:v>pracovní povinnosti</c:v>
                </c:pt>
              </c:strCache>
            </c:strRef>
          </c:cat>
          <c:val>
            <c:numRef>
              <c:f>List1!$C$2:$C$8</c:f>
              <c:numCache>
                <c:formatCode>0%</c:formatCode>
                <c:ptCount val="7"/>
                <c:pt idx="0">
                  <c:v>0.42799999999999999</c:v>
                </c:pt>
                <c:pt idx="1">
                  <c:v>0.41599999999999998</c:v>
                </c:pt>
                <c:pt idx="2">
                  <c:v>0.41499999999999998</c:v>
                </c:pt>
                <c:pt idx="3">
                  <c:v>0.432</c:v>
                </c:pt>
                <c:pt idx="4">
                  <c:v>0.28899999999999998</c:v>
                </c:pt>
                <c:pt idx="5">
                  <c:v>0.193</c:v>
                </c:pt>
                <c:pt idx="6">
                  <c:v>6.2E-2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málo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odpočinek</c:v>
                </c:pt>
                <c:pt idx="1">
                  <c:v>obdivovat krásy přírody</c:v>
                </c:pt>
                <c:pt idx="2">
                  <c:v>čas s rodinou nebo přáteli</c:v>
                </c:pt>
                <c:pt idx="3">
                  <c:v>poznávání přírody</c:v>
                </c:pt>
                <c:pt idx="4">
                  <c:v>sportovní aktivity</c:v>
                </c:pt>
                <c:pt idx="5">
                  <c:v>zažít divočinu</c:v>
                </c:pt>
                <c:pt idx="6">
                  <c:v>pracovní povinnosti</c:v>
                </c:pt>
              </c:strCache>
            </c:strRef>
          </c:cat>
          <c:val>
            <c:numRef>
              <c:f>List1!$D$2:$D$8</c:f>
              <c:numCache>
                <c:formatCode>0%</c:formatCode>
                <c:ptCount val="7"/>
                <c:pt idx="0">
                  <c:v>0.182</c:v>
                </c:pt>
                <c:pt idx="1">
                  <c:v>0.19</c:v>
                </c:pt>
                <c:pt idx="2">
                  <c:v>0.20599999999999999</c:v>
                </c:pt>
                <c:pt idx="3">
                  <c:v>0.25700000000000001</c:v>
                </c:pt>
                <c:pt idx="4">
                  <c:v>0.27300000000000002</c:v>
                </c:pt>
                <c:pt idx="5">
                  <c:v>0.32300000000000001</c:v>
                </c:pt>
                <c:pt idx="6">
                  <c:v>0.105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vůbec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List1!$A$2:$A$8</c:f>
              <c:strCache>
                <c:ptCount val="7"/>
                <c:pt idx="0">
                  <c:v>odpočinek</c:v>
                </c:pt>
                <c:pt idx="1">
                  <c:v>obdivovat krásy přírody</c:v>
                </c:pt>
                <c:pt idx="2">
                  <c:v>čas s rodinou nebo přáteli</c:v>
                </c:pt>
                <c:pt idx="3">
                  <c:v>poznávání přírody</c:v>
                </c:pt>
                <c:pt idx="4">
                  <c:v>sportovní aktivity</c:v>
                </c:pt>
                <c:pt idx="5">
                  <c:v>zažít divočinu</c:v>
                </c:pt>
                <c:pt idx="6">
                  <c:v>pracovní povinnosti</c:v>
                </c:pt>
              </c:strCache>
            </c:strRef>
          </c:cat>
          <c:val>
            <c:numRef>
              <c:f>List1!$E$2:$E$8</c:f>
              <c:numCache>
                <c:formatCode>0%</c:formatCode>
                <c:ptCount val="7"/>
                <c:pt idx="0">
                  <c:v>4.2999999999999997E-2</c:v>
                </c:pt>
                <c:pt idx="1">
                  <c:v>4.5999999999999999E-2</c:v>
                </c:pt>
                <c:pt idx="2">
                  <c:v>7.5999999999999998E-2</c:v>
                </c:pt>
                <c:pt idx="3">
                  <c:v>6.2E-2</c:v>
                </c:pt>
                <c:pt idx="4">
                  <c:v>0.34</c:v>
                </c:pt>
                <c:pt idx="5">
                  <c:v>0.43099999999999999</c:v>
                </c:pt>
                <c:pt idx="6">
                  <c:v>0.81399999999999995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735120"/>
        <c:axId val="-676739472"/>
      </c:barChart>
      <c:catAx>
        <c:axId val="-67673512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9472"/>
        <c:crosses val="autoZero"/>
        <c:auto val="1"/>
        <c:lblAlgn val="ctr"/>
        <c:lblOffset val="100"/>
        <c:noMultiLvlLbl val="0"/>
      </c:catAx>
      <c:valAx>
        <c:axId val="-67673947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512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82404618055555545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39377314814815"/>
          <c:y val="3.7151702786377708E-2"/>
          <c:w val="0.69334814814814816"/>
          <c:h val="0.87882465826161282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rozhodně zajímá</c:v>
                </c:pt>
              </c:strCache>
            </c:strRef>
          </c:tx>
          <c:spPr>
            <a:solidFill>
              <a:srgbClr val="54823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rozsáhlé lesy</c:v>
                </c:pt>
                <c:pt idx="1">
                  <c:v>horská krajina celkově</c:v>
                </c:pt>
                <c:pt idx="2">
                  <c:v>květnaté louky</c:v>
                </c:pt>
                <c:pt idx="3">
                  <c:v>rostliny a živočichové</c:v>
                </c:pt>
                <c:pt idx="4">
                  <c:v>rašeliniště a mokřady</c:v>
                </c:pt>
              </c:strCache>
            </c:strRef>
          </c:cat>
          <c:val>
            <c:numRef>
              <c:f>List1!$B$2:$B$6</c:f>
              <c:numCache>
                <c:formatCode>0%</c:formatCode>
                <c:ptCount val="5"/>
                <c:pt idx="0">
                  <c:v>0.29099999999999998</c:v>
                </c:pt>
                <c:pt idx="1">
                  <c:v>0.312</c:v>
                </c:pt>
                <c:pt idx="2">
                  <c:v>0.23400000000000001</c:v>
                </c:pt>
                <c:pt idx="3">
                  <c:v>0.218</c:v>
                </c:pt>
                <c:pt idx="4">
                  <c:v>0.14000000000000001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78-479D-9D78-8ADEAE325DC9}"/>
            </c:ext>
          </c:extLst>
        </c:ser>
        <c:ser>
          <c:idx val="4"/>
          <c:order val="1"/>
          <c:tx>
            <c:strRef>
              <c:f>List1!$C$1</c:f>
              <c:strCache>
                <c:ptCount val="1"/>
                <c:pt idx="0">
                  <c:v>spíše zajímá</c:v>
                </c:pt>
              </c:strCache>
            </c:strRef>
          </c:tx>
          <c:spPr>
            <a:solidFill>
              <a:srgbClr val="95DF05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rozsáhlé lesy</c:v>
                </c:pt>
                <c:pt idx="1">
                  <c:v>horská krajina celkově</c:v>
                </c:pt>
                <c:pt idx="2">
                  <c:v>květnaté louky</c:v>
                </c:pt>
                <c:pt idx="3">
                  <c:v>rostliny a živočichové</c:v>
                </c:pt>
                <c:pt idx="4">
                  <c:v>rašeliniště a mokřady</c:v>
                </c:pt>
              </c:strCache>
            </c:strRef>
          </c:cat>
          <c:val>
            <c:numRef>
              <c:f>List1!$C$2:$C$6</c:f>
              <c:numCache>
                <c:formatCode>0%</c:formatCode>
                <c:ptCount val="5"/>
                <c:pt idx="0">
                  <c:v>0.47399999999999998</c:v>
                </c:pt>
                <c:pt idx="1">
                  <c:v>0.439</c:v>
                </c:pt>
                <c:pt idx="2">
                  <c:v>0.46899999999999997</c:v>
                </c:pt>
                <c:pt idx="3">
                  <c:v>0.46600000000000003</c:v>
                </c:pt>
                <c:pt idx="4">
                  <c:v>0.39400000000000002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78-479D-9D78-8ADEAE325DC9}"/>
            </c:ext>
          </c:extLst>
        </c:ser>
        <c:ser>
          <c:idx val="5"/>
          <c:order val="2"/>
          <c:tx>
            <c:strRef>
              <c:f>List1!$D$1</c:f>
              <c:strCache>
                <c:ptCount val="1"/>
                <c:pt idx="0">
                  <c:v>tak ani tak</c:v>
                </c:pt>
              </c:strCache>
            </c:strRef>
          </c:tx>
          <c:spPr>
            <a:solidFill>
              <a:srgbClr val="DADADA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rozsáhlé lesy</c:v>
                </c:pt>
                <c:pt idx="1">
                  <c:v>horská krajina celkově</c:v>
                </c:pt>
                <c:pt idx="2">
                  <c:v>květnaté louky</c:v>
                </c:pt>
                <c:pt idx="3">
                  <c:v>rostliny a živočichové</c:v>
                </c:pt>
                <c:pt idx="4">
                  <c:v>rašeliniště a mokřady</c:v>
                </c:pt>
              </c:strCache>
            </c:strRef>
          </c:cat>
          <c:val>
            <c:numRef>
              <c:f>List1!$D$2:$D$6</c:f>
              <c:numCache>
                <c:formatCode>0%</c:formatCode>
                <c:ptCount val="5"/>
                <c:pt idx="0">
                  <c:v>0.183</c:v>
                </c:pt>
                <c:pt idx="1">
                  <c:v>0.193</c:v>
                </c:pt>
                <c:pt idx="2">
                  <c:v>0.224</c:v>
                </c:pt>
                <c:pt idx="3">
                  <c:v>0.22800000000000001</c:v>
                </c:pt>
                <c:pt idx="4">
                  <c:v>0.30099999999999999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78-479D-9D78-8ADEAE325DC9}"/>
            </c:ext>
          </c:extLst>
        </c:ser>
        <c:ser>
          <c:idx val="6"/>
          <c:order val="3"/>
          <c:tx>
            <c:strRef>
              <c:f>List1!$E$1</c:f>
              <c:strCache>
                <c:ptCount val="1"/>
                <c:pt idx="0">
                  <c:v>spíše nezajímá</c:v>
                </c:pt>
              </c:strCache>
            </c:strRef>
          </c:tx>
          <c:spPr>
            <a:solidFill>
              <a:srgbClr val="ECA7A8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2.123910085019117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25D-F045-BBAC-5075D69ADB7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699074074074074E-3"/>
                  <c:y val="2.123910085019117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25D-F045-BBAC-5075D69ADB78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rozsáhlé lesy</c:v>
                </c:pt>
                <c:pt idx="1">
                  <c:v>horská krajina celkově</c:v>
                </c:pt>
                <c:pt idx="2">
                  <c:v>květnaté louky</c:v>
                </c:pt>
                <c:pt idx="3">
                  <c:v>rostliny a živočichové</c:v>
                </c:pt>
                <c:pt idx="4">
                  <c:v>rašeliniště a mokřady</c:v>
                </c:pt>
              </c:strCache>
            </c:strRef>
          </c:cat>
          <c:val>
            <c:numRef>
              <c:f>List1!$E$2:$E$6</c:f>
              <c:numCache>
                <c:formatCode>0%</c:formatCode>
                <c:ptCount val="5"/>
                <c:pt idx="0">
                  <c:v>3.7999999999999999E-2</c:v>
                </c:pt>
                <c:pt idx="1">
                  <c:v>3.9E-2</c:v>
                </c:pt>
                <c:pt idx="2">
                  <c:v>5.7000000000000002E-2</c:v>
                </c:pt>
                <c:pt idx="3">
                  <c:v>6.8000000000000005E-2</c:v>
                </c:pt>
                <c:pt idx="4">
                  <c:v>0.11700000000000001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78-479D-9D78-8ADEAE325DC9}"/>
            </c:ext>
          </c:extLst>
        </c:ser>
        <c:ser>
          <c:idx val="0"/>
          <c:order val="4"/>
          <c:tx>
            <c:strRef>
              <c:f>List1!$F$1</c:f>
              <c:strCache>
                <c:ptCount val="1"/>
                <c:pt idx="0">
                  <c:v>rozhodně nezajímá</c:v>
                </c:pt>
              </c:strCache>
            </c:strRef>
          </c:tx>
          <c:spPr>
            <a:solidFill>
              <a:srgbClr val="A20900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A78-479D-9D78-8ADEAE325DC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List1!$A$2:$A$6</c:f>
              <c:strCache>
                <c:ptCount val="5"/>
                <c:pt idx="0">
                  <c:v>rozsáhlé lesy</c:v>
                </c:pt>
                <c:pt idx="1">
                  <c:v>horská krajina celkově</c:v>
                </c:pt>
                <c:pt idx="2">
                  <c:v>květnaté louky</c:v>
                </c:pt>
                <c:pt idx="3">
                  <c:v>rostliny a živočichové</c:v>
                </c:pt>
                <c:pt idx="4">
                  <c:v>rašeliniště a mokřady</c:v>
                </c:pt>
              </c:strCache>
            </c:strRef>
          </c:cat>
          <c:val>
            <c:numRef>
              <c:f>List1!$F$2:$F$6</c:f>
              <c:numCache>
                <c:formatCode>0%</c:formatCode>
                <c:ptCount val="5"/>
                <c:pt idx="0">
                  <c:v>1.4999999999999999E-2</c:v>
                </c:pt>
                <c:pt idx="1">
                  <c:v>1.7000000000000001E-2</c:v>
                </c:pt>
                <c:pt idx="2">
                  <c:v>1.7000000000000001E-2</c:v>
                </c:pt>
                <c:pt idx="3">
                  <c:v>0.02</c:v>
                </c:pt>
                <c:pt idx="4">
                  <c:v>4.8000000000000001E-2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A78-479D-9D78-8ADEAE325D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76731856"/>
        <c:axId val="-676738384"/>
      </c:barChart>
      <c:catAx>
        <c:axId val="-676731856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8384"/>
        <c:crosses val="autoZero"/>
        <c:auto val="1"/>
        <c:lblAlgn val="ctr"/>
        <c:lblOffset val="100"/>
        <c:noMultiLvlLbl val="0"/>
      </c:catAx>
      <c:valAx>
        <c:axId val="-67673838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3185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6217592592592573E-2"/>
          <c:y val="0.93530038903510515"/>
          <c:w val="0.82404618055555545"/>
          <c:h val="4.8770285327251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100">
          <a:solidFill>
            <a:schemeClr val="tx1"/>
          </a:solidFill>
          <a:latin typeface="Georgia" panose="02040502050405020303" pitchFamily="18" charset="0"/>
        </a:defRPr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268124999999996"/>
          <c:y val="2.4792553687416497E-3"/>
          <c:w val="0.81731874999999998"/>
          <c:h val="0.926782134754638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Návštěvnost</c:v>
                </c:pt>
              </c:strCache>
            </c:strRef>
          </c:tx>
          <c:spPr>
            <a:solidFill>
              <a:srgbClr val="95DE0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louky pod obcí Dobrá</c:v>
                </c:pt>
                <c:pt idx="1">
                  <c:v>Nové Údolí (Stožecko)</c:v>
                </c:pt>
                <c:pt idx="2">
                  <c:v>Stráženská 
(u obce Strážný)</c:v>
                </c:pt>
                <c:pt idx="3">
                  <c:v>Vlčí Jámy 
(u obce Strážný)</c:v>
                </c:pt>
                <c:pt idx="4">
                  <c:v>Pod Skelnou (Hartmanicko)</c:v>
                </c:pt>
                <c:pt idx="5">
                  <c:v>Gerlova Huť (Železnorudsko)</c:v>
                </c:pt>
                <c:pt idx="6">
                  <c:v>Rybárenská slať (Modravsko)</c:v>
                </c:pt>
                <c:pt idx="7">
                  <c:v>Nová slať (Modravsko)</c:v>
                </c:pt>
                <c:pt idx="8">
                  <c:v>Mezilesní slať
 (Kvilda)</c:v>
                </c:pt>
                <c:pt idx="9">
                  <c:v>U Tremlů
 (Kvilda)</c:v>
                </c:pt>
              </c:strCache>
            </c:strRef>
          </c:cat>
          <c:val>
            <c:numRef>
              <c:f>List1!$B$2:$B$11</c:f>
              <c:numCache>
                <c:formatCode>0%</c:formatCode>
                <c:ptCount val="10"/>
                <c:pt idx="0">
                  <c:v>0.158</c:v>
                </c:pt>
                <c:pt idx="1">
                  <c:v>0.23200000000000001</c:v>
                </c:pt>
                <c:pt idx="2">
                  <c:v>0.23499999999999999</c:v>
                </c:pt>
                <c:pt idx="3">
                  <c:v>0.22800000000000001</c:v>
                </c:pt>
                <c:pt idx="4">
                  <c:v>0.26800000000000002</c:v>
                </c:pt>
                <c:pt idx="5">
                  <c:v>0.26900000000000002</c:v>
                </c:pt>
                <c:pt idx="6">
                  <c:v>0.30299999999999999</c:v>
                </c:pt>
                <c:pt idx="7">
                  <c:v>0.28299999999999997</c:v>
                </c:pt>
                <c:pt idx="8">
                  <c:v>0.313</c:v>
                </c:pt>
                <c:pt idx="9">
                  <c:v>0.374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BD-482F-A742-B21A41C53B9B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Poznatelnost</c:v>
                </c:pt>
              </c:strCache>
            </c:strRef>
          </c:tx>
          <c:spPr>
            <a:solidFill>
              <a:srgbClr val="EBA7A8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2A44FDD-F982-49A2-811D-0483F15F6B3D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0E8-0249-9AA8-34E050B3E6B2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BB10580-C7E6-4783-87D0-160C1495EBA9}" type="VALUE">
                      <a:rPr lang="en-US" sz="1200" b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0E8-0249-9AA8-34E050B3E6B2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0B8B69F-5412-4ED2-A10A-C7DA04DBA291}" type="VALUE">
                      <a:rPr lang="en-US" sz="1200" b="0" smtClean="0">
                        <a:solidFill>
                          <a:schemeClr val="tx1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0E8-0249-9AA8-34E050B3E6B2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louky pod obcí Dobrá</c:v>
                </c:pt>
                <c:pt idx="1">
                  <c:v>Nové Údolí (Stožecko)</c:v>
                </c:pt>
                <c:pt idx="2">
                  <c:v>Stráženská 
(u obce Strážný)</c:v>
                </c:pt>
                <c:pt idx="3">
                  <c:v>Vlčí Jámy 
(u obce Strážný)</c:v>
                </c:pt>
                <c:pt idx="4">
                  <c:v>Pod Skelnou (Hartmanicko)</c:v>
                </c:pt>
                <c:pt idx="5">
                  <c:v>Gerlova Huť (Železnorudsko)</c:v>
                </c:pt>
                <c:pt idx="6">
                  <c:v>Rybárenská slať (Modravsko)</c:v>
                </c:pt>
                <c:pt idx="7">
                  <c:v>Nová slať (Modravsko)</c:v>
                </c:pt>
                <c:pt idx="8">
                  <c:v>Mezilesní slať
 (Kvilda)</c:v>
                </c:pt>
                <c:pt idx="9">
                  <c:v>U Tremlů
 (Kvilda)</c:v>
                </c:pt>
              </c:strCache>
            </c:strRef>
          </c:cat>
          <c:val>
            <c:numRef>
              <c:f>List1!$C$2:$C$11</c:f>
              <c:numCache>
                <c:formatCode>0%</c:formatCode>
                <c:ptCount val="10"/>
                <c:pt idx="0">
                  <c:v>0.23400000000000001</c:v>
                </c:pt>
                <c:pt idx="1">
                  <c:v>0.33100000000000002</c:v>
                </c:pt>
                <c:pt idx="2">
                  <c:v>0.36099999999999999</c:v>
                </c:pt>
                <c:pt idx="3">
                  <c:v>0.38300000000000001</c:v>
                </c:pt>
                <c:pt idx="4">
                  <c:v>0.38700000000000001</c:v>
                </c:pt>
                <c:pt idx="5">
                  <c:v>0.432</c:v>
                </c:pt>
                <c:pt idx="6">
                  <c:v>0.44400000000000001</c:v>
                </c:pt>
                <c:pt idx="7">
                  <c:v>0.45900000000000002</c:v>
                </c:pt>
                <c:pt idx="8">
                  <c:v>0.48299999999999998</c:v>
                </c:pt>
                <c:pt idx="9">
                  <c:v>0.496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F8-2C4F-B68B-C04A0A6E1A6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axId val="-676734576"/>
        <c:axId val="-676726416"/>
      </c:barChart>
      <c:catAx>
        <c:axId val="-676734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cs-CZ"/>
          </a:p>
        </c:txPr>
        <c:crossAx val="-676726416"/>
        <c:crosses val="autoZero"/>
        <c:auto val="1"/>
        <c:lblAlgn val="ctr"/>
        <c:lblOffset val="100"/>
        <c:noMultiLvlLbl val="0"/>
      </c:catAx>
      <c:valAx>
        <c:axId val="-67672641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-67673457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492071759259262"/>
          <c:y val="0.94081292538148364"/>
          <c:w val="0.372190625"/>
          <c:h val="5.91870772351626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EC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A209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>
                      <a:solidFill>
                        <a:schemeClr val="bg1"/>
                      </a:solidFill>
                    </a:defRPr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fld id="{D96B154C-FDDC-C545-B4E2-1A178DB4FB28}" type="CATEGORYNAME">
                      <a:rPr lang="en-US">
                        <a:solidFill>
                          <a:schemeClr val="bg1"/>
                        </a:solidFill>
                      </a:rPr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[NÁZEV KATEGORIE]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
</a:t>
                    </a:r>
                    <a:fld id="{DA05BC97-8D2A-6E4D-9962-680263DD6AF3}" type="PERCENTAGE">
                      <a:rPr lang="en-US" baseline="0">
                        <a:solidFill>
                          <a:schemeClr val="bg1"/>
                        </a:solidFill>
                      </a:rPr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[PROCENTO]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cs-CZ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hodně</c:v>
                </c:pt>
                <c:pt idx="1">
                  <c:v>středně</c:v>
                </c:pt>
                <c:pt idx="2">
                  <c:v>málo</c:v>
                </c:pt>
                <c:pt idx="3">
                  <c:v>vůbec</c:v>
                </c:pt>
              </c:strCache>
            </c:strRef>
          </c:cat>
          <c:val>
            <c:numRef>
              <c:f>List1!$B$2:$B$5</c:f>
              <c:numCache>
                <c:formatCode>###0</c:formatCode>
                <c:ptCount val="4"/>
                <c:pt idx="0">
                  <c:v>10</c:v>
                </c:pt>
                <c:pt idx="1">
                  <c:v>36</c:v>
                </c:pt>
                <c:pt idx="2">
                  <c:v>45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A9D7E2"/>
            </a:solidFill>
            <a:ln w="1522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B-1B4E-ADA4-FEF5118C3C68}"/>
              </c:ext>
            </c:extLst>
          </c:dPt>
          <c:dPt>
            <c:idx val="1"/>
            <c:bubble3D val="0"/>
            <c:spPr>
              <a:solidFill>
                <a:srgbClr val="95DE04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B-1B4E-ADA4-FEF5118C3C68}"/>
              </c:ext>
            </c:extLst>
          </c:dPt>
          <c:dPt>
            <c:idx val="2"/>
            <c:bubble3D val="0"/>
            <c:spPr>
              <a:solidFill>
                <a:srgbClr val="DADADA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B-1B4E-ADA4-FEF5118C3C68}"/>
              </c:ext>
            </c:extLst>
          </c:dPt>
          <c:dPt>
            <c:idx val="3"/>
            <c:bubble3D val="0"/>
            <c:spPr>
              <a:solidFill>
                <a:srgbClr val="EBA7A8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4B-1B4E-ADA4-FEF5118C3C68}"/>
              </c:ext>
            </c:extLst>
          </c:dPt>
          <c:dPt>
            <c:idx val="4"/>
            <c:bubble3D val="0"/>
            <c:spPr>
              <a:solidFill>
                <a:srgbClr val="A20000"/>
              </a:solidFill>
              <a:ln w="1522">
                <a:solidFill>
                  <a:schemeClr val="bg1">
                    <a:lumMod val="85000"/>
                  </a:schemeClr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4B-1B4E-ADA4-FEF5118C3C68}"/>
              </c:ext>
            </c:extLst>
          </c:dPt>
          <c:dLbls>
            <c:dLbl>
              <c:idx val="0"/>
              <c:layout>
                <c:manualLayout>
                  <c:x val="-1.6686026154117718E-2"/>
                  <c:y val="0.1575708675754081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fld id="{121E6BA8-2251-FA49-92D4-6588991E2ADE}" type="CATEGORYNAME">
                      <a:rPr lang="en-US" smtClean="0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[NÁZEV KATEGORIE]</a:t>
                    </a:fld>
                    <a:r>
                      <a:rPr lang="en-US" baseline="0"/>
                      <a:t> </a:t>
                    </a:r>
                    <a:fld id="{C255FA15-24F0-FD46-BB50-41449D7AFA5B}" type="PERCENTAGE">
                      <a:rPr lang="en-US" baseline="0" smtClean="0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[PROCENTO]</a:t>
                    </a:fld>
                    <a:endParaRPr lang="en-US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0.11070200568920065"/>
                      <c:h val="0.1378958344717862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71002CCC-2767-5D44-8E9C-F03803CAE0E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[NÁZEV KATEGORIE]</a:t>
                    </a:fld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fld id="{7B85456F-3D10-964B-8F35-63D4CA8D230E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[PROCENTO]</a:t>
                    </a:fld>
                    <a:endParaRPr lang="en-US" baseline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4B-1B4E-ADA4-FEF5118C3C6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17940191048335055"/>
                  <c:y val="4.45833083246959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0.11586916574788679"/>
                      <c:h val="0.1388468691878486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0.1016292064925181"/>
                  <c:y val="0.18157121728310341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fld id="{D96B154C-FDDC-C545-B4E2-1A178DB4FB28}" type="CATEGORYNAME">
                      <a:rPr lang="en-US">
                        <a:solidFill>
                          <a:schemeClr val="bg1"/>
                        </a:solidFill>
                      </a:rPr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[NÁZEV KATEGORIE]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
</a:t>
                    </a:r>
                    <a:fld id="{DA05BC97-8D2A-6E4D-9962-680263DD6AF3}" type="PERCENTAGE">
                      <a:rPr lang="en-US" baseline="0">
                        <a:solidFill>
                          <a:schemeClr val="bg1"/>
                        </a:solidFill>
                      </a:rPr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[PROCENTO]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4B-1B4E-ADA4-FEF5118C3C68}"/>
                </c:ext>
                <c:ext xmlns:c15="http://schemas.microsoft.com/office/drawing/2012/chart" uri="{CE6537A1-D6FC-4f65-9D91-7224C49458BB}">
                  <c15:layout>
                    <c:manualLayout>
                      <c:w val="0.11651598676956998"/>
                      <c:h val="0.1661252856583602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2.3117080045258951E-2"/>
                  <c:y val="2.26770857875391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100"/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3CE-054E-A65C-875A7BD29895}"/>
                </c:ext>
                <c:ext xmlns:c15="http://schemas.microsoft.com/office/drawing/2012/chart" uri="{CE6537A1-D6FC-4f65-9D91-7224C49458BB}">
                  <c15:layout>
                    <c:manualLayout>
                      <c:w val="0.10872473355384049"/>
                      <c:h val="0.1439487458802935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cs-CZ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List1!$A$2:$A$7</c:f>
              <c:strCache>
                <c:ptCount val="6"/>
                <c:pt idx="0">
                  <c:v>rozhodně mám</c:v>
                </c:pt>
                <c:pt idx="1">
                  <c:v>spíše mám </c:v>
                </c:pt>
                <c:pt idx="2">
                  <c:v>tak akorát </c:v>
                </c:pt>
                <c:pt idx="3">
                  <c:v>spíše nemám </c:v>
                </c:pt>
                <c:pt idx="4">
                  <c:v>rozhodně nemám</c:v>
                </c:pt>
                <c:pt idx="5">
                  <c:v>neumím posoudit</c:v>
                </c:pt>
              </c:strCache>
            </c:strRef>
          </c:cat>
          <c:val>
            <c:numRef>
              <c:f>List1!$B$2:$B$7</c:f>
              <c:numCache>
                <c:formatCode>###0</c:formatCode>
                <c:ptCount val="6"/>
                <c:pt idx="0">
                  <c:v>3</c:v>
                </c:pt>
                <c:pt idx="1">
                  <c:v>18</c:v>
                </c:pt>
                <c:pt idx="2">
                  <c:v>41</c:v>
                </c:pt>
                <c:pt idx="3">
                  <c:v>29</c:v>
                </c:pt>
                <c:pt idx="4">
                  <c:v>7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84B-1B4E-ADA4-FEF5118C3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175">
          <a:noFill/>
        </a:ln>
      </c:spPr>
    </c:plotArea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456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527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cs-CZ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0.17499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859206"/>
          <a:ext cx="756172" cy="280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0.18537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859206"/>
          <a:ext cx="801032" cy="280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</cdr:x>
      <cdr:y>0.95639</cdr:y>
    </cdr:from>
    <cdr:to>
      <cdr:x>0.09507</cdr:x>
      <cdr:y>0.992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-250825" y="5165403"/>
          <a:ext cx="821326" cy="192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414</a:t>
          </a:r>
        </a:p>
        <a:p xmlns:a="http://schemas.openxmlformats.org/drawingml/2006/main">
          <a:pPr algn="l"/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0.17499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859206"/>
          <a:ext cx="756172" cy="280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</a:p>
        <a:p xmlns:a="http://schemas.openxmlformats.org/drawingml/2006/main">
          <a:pPr algn="l"/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</cdr:x>
      <cdr:y>0.93951</cdr:y>
    </cdr:from>
    <cdr:to>
      <cdr:x>0.19342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0" y="4766013"/>
          <a:ext cx="837345" cy="2931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258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0.88734</cdr:x>
      <cdr:y>0.01865</cdr:y>
    </cdr:from>
    <cdr:to>
      <cdr:x>1</cdr:x>
      <cdr:y>0.92122</cdr:y>
    </cdr:to>
    <cdr:sp macro="" textlink="">
      <cdr:nvSpPr>
        <cdr:cNvPr id="2" name="BlokTextu 1">
          <a:extLst xmlns:a="http://schemas.openxmlformats.org/drawingml/2006/main">
            <a:ext uri="{FF2B5EF4-FFF2-40B4-BE49-F238E27FC236}">
              <a16:creationId xmlns:a16="http://schemas.microsoft.com/office/drawing/2014/main" xmlns="" id="{409ED741-FF7D-1CEF-8C20-850AE10C2D66}"/>
            </a:ext>
          </a:extLst>
        </cdr:cNvPr>
        <cdr:cNvSpPr txBox="1"/>
      </cdr:nvSpPr>
      <cdr:spPr>
        <a:xfrm xmlns:a="http://schemas.openxmlformats.org/drawingml/2006/main">
          <a:off x="8113852" y="89238"/>
          <a:ext cx="1030147" cy="43175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cs-CZ" sz="1100" dirty="0"/>
        </a:p>
        <a:p xmlns:a="http://schemas.openxmlformats.org/drawingml/2006/main">
          <a:endParaRPr lang="cs-CZ" dirty="0"/>
        </a:p>
        <a:p xmlns:a="http://schemas.openxmlformats.org/drawingml/2006/main">
          <a:pPr algn="l"/>
          <a:endParaRPr lang="cs-CZ" sz="1100" dirty="0"/>
        </a:p>
        <a:p xmlns:a="http://schemas.openxmlformats.org/drawingml/2006/main">
          <a:pPr algn="l"/>
          <a:r>
            <a:rPr lang="cs-CZ" dirty="0">
              <a:latin typeface="Georgia" panose="02040502050405020303" pitchFamily="18" charset="0"/>
            </a:rPr>
            <a:t>zbytečné</a:t>
          </a:r>
        </a:p>
        <a:p xmlns:a="http://schemas.openxmlformats.org/drawingml/2006/main">
          <a:pPr algn="l"/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>
            <a:spcBef>
              <a:spcPts val="600"/>
            </a:spcBef>
          </a:pPr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/>
          <a:r>
            <a:rPr lang="cs-CZ" dirty="0">
              <a:latin typeface="Georgia" panose="02040502050405020303" pitchFamily="18" charset="0"/>
            </a:rPr>
            <a:t>bezvýznamné</a:t>
          </a:r>
        </a:p>
        <a:p xmlns:a="http://schemas.openxmlformats.org/drawingml/2006/main">
          <a:pPr algn="l"/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>
            <a:spcBef>
              <a:spcPts val="1200"/>
            </a:spcBef>
          </a:pPr>
          <a:r>
            <a:rPr lang="cs-CZ" dirty="0">
              <a:latin typeface="Georgia" panose="02040502050405020303" pitchFamily="18" charset="0"/>
            </a:rPr>
            <a:t>ošklivé</a:t>
          </a:r>
        </a:p>
        <a:p xmlns:a="http://schemas.openxmlformats.org/drawingml/2006/main">
          <a:pPr algn="l"/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dirty="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dirty="0">
            <a:latin typeface="Georgia" panose="02040502050405020303" pitchFamily="18" charset="0"/>
          </a:endParaRPr>
        </a:p>
        <a:p xmlns:a="http://schemas.openxmlformats.org/drawingml/2006/main">
          <a:pPr algn="l"/>
          <a:r>
            <a:rPr lang="cs-CZ" sz="1100" dirty="0">
              <a:latin typeface="Georgia" panose="02040502050405020303" pitchFamily="18" charset="0"/>
            </a:rPr>
            <a:t>složité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0.00853</cdr:x>
      <cdr:y>0.94556</cdr:y>
    </cdr:from>
    <cdr:to>
      <cdr:x>0.27882</cdr:x>
      <cdr:y>1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xmlns="" id="{76D94BA7-9F12-4C11-98AC-7EB37B36917D}"/>
            </a:ext>
          </a:extLst>
        </cdr:cNvPr>
        <cdr:cNvSpPr txBox="1"/>
      </cdr:nvSpPr>
      <cdr:spPr>
        <a:xfrm xmlns:a="http://schemas.openxmlformats.org/drawingml/2006/main">
          <a:off x="73699" y="4868045"/>
          <a:ext cx="2335308" cy="280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cs-CZ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 = 804</a:t>
          </a:r>
          <a:endParaRPr lang="cs-CZ" sz="1100" dirty="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0.87531</cdr:x>
      <cdr:y>0.03168</cdr:y>
    </cdr:from>
    <cdr:to>
      <cdr:x>1</cdr:x>
      <cdr:y>0.92122</cdr:y>
    </cdr:to>
    <cdr:sp macro="" textlink="">
      <cdr:nvSpPr>
        <cdr:cNvPr id="2" name="BlokTextu 1">
          <a:extLst xmlns:a="http://schemas.openxmlformats.org/drawingml/2006/main">
            <a:ext uri="{FF2B5EF4-FFF2-40B4-BE49-F238E27FC236}">
              <a16:creationId xmlns:a16="http://schemas.microsoft.com/office/drawing/2014/main" xmlns="" id="{409ED741-FF7D-1CEF-8C20-850AE10C2D66}"/>
            </a:ext>
          </a:extLst>
        </cdr:cNvPr>
        <cdr:cNvSpPr txBox="1"/>
      </cdr:nvSpPr>
      <cdr:spPr>
        <a:xfrm xmlns:a="http://schemas.openxmlformats.org/drawingml/2006/main">
          <a:off x="7562656" y="143166"/>
          <a:ext cx="1077344" cy="40199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cs-CZ" sz="1100"/>
        </a:p>
        <a:p xmlns:a="http://schemas.openxmlformats.org/drawingml/2006/main">
          <a:endParaRPr lang="cs-CZ"/>
        </a:p>
        <a:p xmlns:a="http://schemas.openxmlformats.org/drawingml/2006/main">
          <a:pPr algn="l"/>
          <a:endParaRPr lang="cs-CZ" sz="1100"/>
        </a:p>
        <a:p xmlns:a="http://schemas.openxmlformats.org/drawingml/2006/main">
          <a:pPr algn="l"/>
          <a:r>
            <a:rPr lang="cs-CZ">
              <a:latin typeface="Georgia" panose="02040502050405020303" pitchFamily="18" charset="0"/>
            </a:rPr>
            <a:t>zbytečné</a:t>
          </a:r>
        </a:p>
        <a:p xmlns:a="http://schemas.openxmlformats.org/drawingml/2006/main">
          <a:pPr algn="l"/>
          <a:endParaRPr lang="cs-CZ" sz="110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200">
            <a:latin typeface="Georgia" panose="02040502050405020303" pitchFamily="18" charset="0"/>
          </a:endParaRPr>
        </a:p>
        <a:p xmlns:a="http://schemas.openxmlformats.org/drawingml/2006/main">
          <a:pPr algn="l"/>
          <a:r>
            <a:rPr lang="cs-CZ">
              <a:latin typeface="Georgia" panose="02040502050405020303" pitchFamily="18" charset="0"/>
            </a:rPr>
            <a:t>bezvýznamné</a:t>
          </a:r>
        </a:p>
        <a:p xmlns:a="http://schemas.openxmlformats.org/drawingml/2006/main">
          <a:pPr algn="l"/>
          <a:endParaRPr lang="cs-CZ" sz="110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 sz="1100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>
            <a:latin typeface="Georgia" panose="02040502050405020303" pitchFamily="18" charset="0"/>
          </a:endParaRPr>
        </a:p>
        <a:p xmlns:a="http://schemas.openxmlformats.org/drawingml/2006/main">
          <a:pPr algn="l"/>
          <a:endParaRPr lang="cs-CZ">
            <a:latin typeface="Georgia" panose="02040502050405020303" pitchFamily="18" charset="0"/>
          </a:endParaRPr>
        </a:p>
        <a:p xmlns:a="http://schemas.openxmlformats.org/drawingml/2006/main">
          <a:pPr algn="l"/>
          <a:r>
            <a:rPr lang="cs-CZ">
              <a:latin typeface="Georgia" panose="02040502050405020303" pitchFamily="18" charset="0"/>
            </a:rPr>
            <a:t>ošklivé</a:t>
          </a:r>
          <a:endParaRPr lang="cs-CZ" sz="1100">
            <a:latin typeface="Georgia" panose="02040502050405020303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0.94286</cdr:y>
    </cdr:from>
    <cdr:to>
      <cdr:x>0.09213</cdr:x>
      <cdr:y>0.9973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-72008" y="4752528"/>
          <a:ext cx="862433" cy="274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n</a:t>
          </a:r>
          <a:r>
            <a:rPr lang="cs-CZ" sz="110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 = </a:t>
          </a:r>
          <a:r>
            <a:rPr lang="cs-CZ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rPr>
            <a:t>804</a:t>
          </a:r>
          <a:endParaRPr lang="cs-CZ" sz="1100">
            <a:solidFill>
              <a:schemeClr val="tx1">
                <a:lumMod val="50000"/>
                <a:lumOff val="50000"/>
              </a:schemeClr>
            </a:solidFill>
            <a:latin typeface="Georgia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xmlns="" id="{D8A7FE1A-48C5-2C45-CAA5-3D70498413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xmlns="" id="{5CF5CB78-9AD8-BFFE-017B-F9C0A31359D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FE34AA8-2AAB-AF44-9E63-446EFAB738B9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4" name="Zástupný symbol pro obrázek snímku 3">
            <a:extLst>
              <a:ext uri="{FF2B5EF4-FFF2-40B4-BE49-F238E27FC236}">
                <a16:creationId xmlns:a16="http://schemas.microsoft.com/office/drawing/2014/main" xmlns="" id="{AC7FBEFD-B422-B30B-C71E-776466364A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55700" y="1238250"/>
            <a:ext cx="44577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>
            <a:extLst>
              <a:ext uri="{FF2B5EF4-FFF2-40B4-BE49-F238E27FC236}">
                <a16:creationId xmlns:a16="http://schemas.microsoft.com/office/drawing/2014/main" xmlns="" id="{05FF9298-B60B-BD5E-6EB7-6D3C7790F9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/>
              <a:t>Po kliknutí můžete upravovat styly textu v předloze.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xmlns="" id="{9B70AF6C-BC6F-84C6-FEE5-7858EBBF67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xmlns="" id="{01D7480B-D6B1-C313-D95E-A7FDB9815F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9C7F412-D36E-4F42-98C5-4F0DFF264420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25463634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A6CF91-8274-061F-0C25-03D750E80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46514-9CD2-284A-825E-A6DD9537962B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607714C-E82F-7D19-B761-5C1879BCA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14D2719-4C94-35B9-2595-A020D037C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E7CDE-5CD1-3948-A35C-5A2B09AE1973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318358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FCF7E73-CC6A-0BAB-DC2B-39605D3BA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11B39-C385-EE49-8C6F-F38BDD558F2D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93BA53D-0284-E28C-BCC7-0CC22258A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FC3507-364D-EC20-3C67-1D7EABC1D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78853-9712-DC40-9BFC-B8F5628C4617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3111557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FACF67-8703-0531-DC6A-A67B41D0E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561B3-ABF9-C64F-ACC1-663728511B17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0598FD-8F24-B69C-B55A-E80DDFA98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2FF3072-441E-F69D-2B7E-D9A262BFE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BAF91-FE5C-E941-A28A-4C5BC4A51C58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1926506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6DFF9D-2C84-0DCB-ADB8-F739B62F6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521FF-8455-724E-B32E-631CE700175E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AE7467-48F0-355E-C3DD-5C0ADABC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3A2E7A-6091-9B33-7CD1-3100F63B8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A4649-1D27-AC4E-B9C9-8D985324D676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192935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AC6C2E4-3668-D1E4-4EA6-78A6ED9CD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680A2-810C-7B48-AD6B-56FB5D1CC99E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52EACE8-932A-7C68-7A35-95F0D7E50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EF9EDDD-CE87-DBBF-B31C-DEB119A9B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FB628-18CB-384C-BA6E-12CD51C810D5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2032161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53BB9154-4A23-E507-F21D-BA2D7604C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B204A-0085-4E46-9112-CFFFF18BA1C7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C651237-5C76-2612-58D8-23A6ED9C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3B28F5FB-F9E4-D84A-B8D2-44A6F3691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258FE-96FB-5A49-9052-27FDB27A9C8A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3791319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E2364FD7-060C-4D0A-14F1-4EB2BD7CA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874E1-1BDF-DA4B-B5FD-4BA58C1DF909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1883A80A-9CB7-50D8-8066-180167C0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EA508354-6766-68F4-173A-5E3A4658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8A786-23E6-8543-A7B5-9AB6E3F38E8E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1808425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DC0185E6-2DC5-D448-54F1-0627977AF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B12D8-79B6-4043-91CC-F155A4156B2A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E196348-E79D-D89D-380B-FAC11E33C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FE54858E-EDD9-BB01-2171-1CD2AC29F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9E5C3-8D2F-8340-8B7A-CB010E6569BF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3395746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EAD7AA23-718B-69C9-3090-6121BEA63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06420-B7C6-8847-B315-38510F560343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2CBF736C-88B8-530C-F07F-892787F50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ED0C962A-503A-60F5-D611-EBD76405B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9B7E4-EB06-1A49-9E19-14EB010A0772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198523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82A7CCB-056A-4449-946C-6FCEE2567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2BC49-D004-B149-B0DC-91407F71377F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8F359C4-F1DE-A7D3-5B4A-689DD9BCC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B733141-F295-95E8-7F11-EB61A7FCF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A5D64-B5A2-DC43-B6B8-A070C102F4D3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598102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/>
              <a:t>Kliknutím na ikonu přidáte obrázek.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F8214103-4571-C179-DD6A-2D150F6AC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237F-6D52-3746-80C0-FE68C1814570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10A09014-7939-B696-B0E5-E98026B4F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72CF412D-6EC6-D080-04B8-1CEF7AA54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9226B-6CB7-9B44-B54C-4BD43A733C62}" type="slidenum">
              <a:rPr lang="cs-CZ" altLang="sk-SK"/>
              <a:pPr/>
              <a:t>‹#›</a:t>
            </a:fld>
            <a:endParaRPr lang="cs-CZ" altLang="sk-SK"/>
          </a:p>
        </p:txBody>
      </p:sp>
    </p:spTree>
    <p:extLst>
      <p:ext uri="{BB962C8B-B14F-4D97-AF65-F5344CB8AC3E}">
        <p14:creationId xmlns:p14="http://schemas.microsoft.com/office/powerpoint/2010/main" val="426140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FD1490DC-2C2E-5CE5-5643-D0E20C3419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sk-SK"/>
              <a:t>Kliknutím lze upravit styl.</a:t>
            </a:r>
            <a:endParaRPr lang="en-US" altLang="sk-SK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7C0F57C9-8A7F-86B5-08D1-9C4780BE65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sk-SK"/>
              <a:t>Po kliknutí můžete upravovat styly textu v předloze.</a:t>
            </a:r>
          </a:p>
          <a:p>
            <a:pPr lvl="1"/>
            <a:r>
              <a:rPr lang="cs-CZ" altLang="sk-SK"/>
              <a:t>Druhá úroveň</a:t>
            </a:r>
          </a:p>
          <a:p>
            <a:pPr lvl="2"/>
            <a:r>
              <a:rPr lang="cs-CZ" altLang="sk-SK"/>
              <a:t>Třetí úroveň</a:t>
            </a:r>
          </a:p>
          <a:p>
            <a:pPr lvl="3"/>
            <a:r>
              <a:rPr lang="cs-CZ" altLang="sk-SK"/>
              <a:t>Čtvrtá úroveň</a:t>
            </a:r>
          </a:p>
          <a:p>
            <a:pPr lvl="4"/>
            <a:r>
              <a:rPr lang="cs-CZ" altLang="sk-SK"/>
              <a:t>Pátá úroveň</a:t>
            </a:r>
            <a:endParaRPr lang="en-US" alt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1097D8A-CD89-90E4-D19C-DC0B51FE2E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55ADE3-C236-E34B-839F-8895CFBD898F}" type="datetimeFigureOut">
              <a:rPr lang="cs-CZ"/>
              <a:pPr>
                <a:defRPr/>
              </a:pPr>
              <a:t>06.01.2025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33332D-B5C5-2643-7476-B155FD37E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428D46-46AE-6FCC-F2A8-B64AC99BD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A4DFF92-4987-E744-BC6A-073723070C8D}" type="slidenum">
              <a:rPr lang="cs-CZ" altLang="sk-SK"/>
              <a:pPr/>
              <a:t>‹#›</a:t>
            </a:fld>
            <a:endParaRPr lang="cs-CZ" alt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ok 6" descr="Obrázok, na ktorom je tráva, nebo, exteriér, strom&#10;&#10;Automaticky generovaný popis">
            <a:extLst>
              <a:ext uri="{FF2B5EF4-FFF2-40B4-BE49-F238E27FC236}">
                <a16:creationId xmlns:a16="http://schemas.microsoft.com/office/drawing/2014/main" xmlns="" id="{7B142D9A-E4EF-30DC-1A07-26F7893F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097588"/>
          </a:xfrm>
          <a:prstGeom prst="rect">
            <a:avLst/>
          </a:prstGeom>
        </p:spPr>
      </p:pic>
      <p:sp>
        <p:nvSpPr>
          <p:cNvPr id="3074" name="Nadpis 1">
            <a:extLst>
              <a:ext uri="{FF2B5EF4-FFF2-40B4-BE49-F238E27FC236}">
                <a16:creationId xmlns:a16="http://schemas.microsoft.com/office/drawing/2014/main" xmlns="" id="{38E2D903-D628-F1CA-C033-784C0CAC2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8" y="6370638"/>
            <a:ext cx="85328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Aft>
                <a:spcPts val="550"/>
              </a:spcAft>
            </a:pPr>
            <a:r>
              <a:rPr lang="cs-CZ" altLang="sk-SK" sz="2000" dirty="0">
                <a:latin typeface="Georgia" panose="02040502050405020303" pitchFamily="18" charset="0"/>
                <a:cs typeface="Segoe UI" panose="020B0502040204020203" pitchFamily="34" charset="0"/>
              </a:rPr>
              <a:t>Mgr. Tomáš Chabada, Ph.D., listopad 2024</a:t>
            </a:r>
          </a:p>
        </p:txBody>
      </p:sp>
      <p:sp>
        <p:nvSpPr>
          <p:cNvPr id="24" name="Nadpis 1">
            <a:extLst>
              <a:ext uri="{FF2B5EF4-FFF2-40B4-BE49-F238E27FC236}">
                <a16:creationId xmlns:a16="http://schemas.microsoft.com/office/drawing/2014/main" xmlns="" id="{DC91C7BE-7F22-46F3-9D19-7F68262E944F}"/>
              </a:ext>
            </a:extLst>
          </p:cNvPr>
          <p:cNvSpPr txBox="1">
            <a:spLocks/>
          </p:cNvSpPr>
          <p:nvPr/>
        </p:nvSpPr>
        <p:spPr>
          <a:xfrm>
            <a:off x="545236" y="4129757"/>
            <a:ext cx="8053528" cy="1728192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dirty="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36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36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36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36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36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36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36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36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36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36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36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36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36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36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36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36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FC5F9E1-F72A-CABF-5F85-B3855648A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C81B4CDF-15CC-D243-4992-2834650238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8037071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CDC7F267-3B02-A7B6-F627-54E7BD1533A9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8A2C650C-B9A7-C10E-183E-C960E3830B1A}"/>
              </a:ext>
            </a:extLst>
          </p:cNvPr>
          <p:cNvSpPr txBox="1"/>
          <p:nvPr/>
        </p:nvSpPr>
        <p:spPr>
          <a:xfrm>
            <a:off x="251307" y="5956033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Za jakým účelem chodíte do přírody v Národním parku Šumava?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purpose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go 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Šumava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National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Park?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7B345AA1-2C90-6AB3-7672-0E647781E589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683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AF3F64E6-2848-B620-8718-6887E3582990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00B5E1EC-6B39-926C-7268-6A07B38ACB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9" name="TextovéPole 6">
            <a:extLst>
              <a:ext uri="{FF2B5EF4-FFF2-40B4-BE49-F238E27FC236}">
                <a16:creationId xmlns:a16="http://schemas.microsoft.com/office/drawing/2014/main" xmlns="" id="{2FF2DFC1-4BAF-167F-6494-4E675E7C53F0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80BD03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Návštěvy NP Šumava: odpočinek, krásy přírody, čas s blízkými, poznávání </a:t>
            </a:r>
          </a:p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Hlavními důvody pro návštěvy přírody národního parku jsou u místních obyvatel odpočinek (78 %, součet odpovědí velmi        a středně), obdivování krás přírody (76 %), trávení času s rodinou či přáteli (72 %) a poznávání přírody (68 %). Méně častými důvody jsou sportovní aktivity (39 %), prožitek divočiny (25 %) a pracovní povinnosti (8 %).</a:t>
            </a:r>
          </a:p>
        </p:txBody>
      </p:sp>
    </p:spTree>
    <p:extLst>
      <p:ext uri="{BB962C8B-B14F-4D97-AF65-F5344CB8AC3E}">
        <p14:creationId xmlns:p14="http://schemas.microsoft.com/office/powerpoint/2010/main" val="4034175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ADDF4F1-62FA-0E83-D95C-441E564B9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F5FEFDCC-F611-71BA-7E02-02D6704EFCE7}"/>
              </a:ext>
            </a:extLst>
          </p:cNvPr>
          <p:cNvSpPr txBox="1"/>
          <p:nvPr/>
        </p:nvSpPr>
        <p:spPr>
          <a:xfrm>
            <a:off x="252001" y="1172403"/>
            <a:ext cx="8640000" cy="478363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defRPr/>
            </a:pP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794C36DB-43D7-B7D6-880D-090C873001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9057059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688BEC4-381C-C853-33A4-C0C607877AFC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758C0C92-5F6F-F1A8-304C-B95CFCF3913A}"/>
              </a:ext>
            </a:extLst>
          </p:cNvPr>
          <p:cNvSpPr txBox="1"/>
          <p:nvPr/>
        </p:nvSpPr>
        <p:spPr>
          <a:xfrm>
            <a:off x="251307" y="5956033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 vás zajímá ze šumavské přírody?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interests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about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of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Šumava? 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3CBCF870-13CF-9F76-5A45-C44E42F15086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5BE00C77-0169-889F-006C-E6EE7E3A59E7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CC7BCF12-44B2-2AEF-136A-B338E6ABE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6" name="TextovéPole 6">
            <a:extLst>
              <a:ext uri="{FF2B5EF4-FFF2-40B4-BE49-F238E27FC236}">
                <a16:creationId xmlns:a16="http://schemas.microsoft.com/office/drawing/2014/main" xmlns="" id="{F7864B51-2D2C-5234-0419-AE4CC4FD4C25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 dirty="0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 přírodě n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80BD03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nejvíce zajímají rozsáhlé lesy a horská krajina 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Místní obyvatele ze šumavské přírody nejvíce zajímají</a:t>
            </a:r>
            <a:r>
              <a:rPr lang="cs-CZ" sz="1200" dirty="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rozsáhlé lesy (76 %) a celkově horská krajina (75 %). Velký zájem je také o květnaté louky (70 %) a o rostliny a živočichy (69 %). Rašeliniště a mokřady zajímají většinu obyvatel (53 %), naopak nezajímají pouze málo místních lidí (17 %).  </a:t>
            </a: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209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D23A9E5-8DD7-3A83-09A4-DD810F4F2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xmlns="" id="{82C8577B-114D-12BE-411F-07DE89E95E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6548493"/>
              </p:ext>
            </p:extLst>
          </p:nvPr>
        </p:nvGraphicFramePr>
        <p:xfrm>
          <a:off x="252000" y="1436914"/>
          <a:ext cx="8640000" cy="448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777B7775-0504-9D64-3D4F-C02D019B97D8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F9393359-48E9-C426-35DA-44A13FC237C5}"/>
              </a:ext>
            </a:extLst>
          </p:cNvPr>
          <p:cNvSpPr txBox="1"/>
          <p:nvPr/>
        </p:nvSpPr>
        <p:spPr>
          <a:xfrm>
            <a:off x="251307" y="5964332"/>
            <a:ext cx="863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Znáte lokalitu…?; Navštívil(a) jste?</a:t>
            </a:r>
          </a:p>
          <a:p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know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location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…?;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visited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it</a:t>
            </a:r>
            <a:r>
              <a:rPr lang="cs-CZ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</a:t>
            </a:r>
          </a:p>
        </p:txBody>
      </p:sp>
      <p:sp>
        <p:nvSpPr>
          <p:cNvPr id="10" name="Zástupný symbol pro číslo snímku 14">
            <a:extLst>
              <a:ext uri="{FF2B5EF4-FFF2-40B4-BE49-F238E27FC236}">
                <a16:creationId xmlns:a16="http://schemas.microsoft.com/office/drawing/2014/main" xmlns="" id="{F698B124-E3BC-78C9-1330-126CE1B6F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9944" y="6425997"/>
            <a:ext cx="504056" cy="432003"/>
          </a:xfrm>
        </p:spPr>
        <p:txBody>
          <a:bodyPr anchor="ctr"/>
          <a:lstStyle/>
          <a:p>
            <a:pPr algn="l">
              <a:defRPr/>
            </a:pPr>
            <a:fld id="{FBB3C7DD-9DDF-49EE-82DF-F92EA860224A}" type="slidenum">
              <a:rPr lang="cs-CZ" smtClean="0">
                <a:solidFill>
                  <a:schemeClr val="bg1"/>
                </a:solidFill>
                <a:latin typeface="Helvetica LT Std" pitchFamily="34" charset="-18"/>
              </a:rPr>
              <a:pPr algn="l">
                <a:defRPr/>
              </a:pPr>
              <a:t>12</a:t>
            </a:fld>
            <a:endParaRPr lang="cs-CZ">
              <a:solidFill>
                <a:schemeClr val="bg1"/>
              </a:solidFill>
              <a:latin typeface="Helvetica LT Std" pitchFamily="34" charset="-18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xmlns="" id="{CCAAFE11-D130-1824-5C59-87896A90D6D7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2964EF80-C63C-67F6-9EE0-83623D735081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80BD03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Místní obyvatelé lokality na Šumavě moc neznají a jen část je navštívila</a:t>
            </a:r>
          </a:p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Odpovědi ukazují, že poznatelnost a návštěvnost lokalit do velké míry spolu souvisí. Nejvíce místních pozná lokality U Tremlů (50 %) a Mezilesní slať na Kvildě (48 %) a pak lokality Nová slať (46 %) a Rybárenská slať (44 %) na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Modravsku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. Tyto všechny lokality patří i mezi nejvíce navštěvované.</a:t>
            </a:r>
          </a:p>
        </p:txBody>
      </p:sp>
    </p:spTree>
    <p:extLst>
      <p:ext uri="{BB962C8B-B14F-4D97-AF65-F5344CB8AC3E}">
        <p14:creationId xmlns:p14="http://schemas.microsoft.com/office/powerpoint/2010/main" val="3584212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8DFBD97-0140-BEAB-92A2-487500C8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2FA45C39-5EB5-18CF-2ABE-47C84EBB1A35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D23E2616-48BA-D860-E96E-ECFA9153762D}"/>
              </a:ext>
            </a:extLst>
          </p:cNvPr>
          <p:cNvSpPr txBox="1"/>
          <p:nvPr/>
        </p:nvSpPr>
        <p:spPr>
          <a:xfrm>
            <a:off x="249237" y="5925787"/>
            <a:ext cx="864076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Řekl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(a)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byste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že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dění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v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Národním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parku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zajímáte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Would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say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interested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happening in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National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74B38E9C-23E7-268E-62AC-9B5F45B53549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7A4844EE-B5CF-2F31-E3B4-3D343571BD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13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11B53ABF-B38F-8546-3C80-02EEC383B6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2058478"/>
              </p:ext>
            </p:extLst>
          </p:nvPr>
        </p:nvGraphicFramePr>
        <p:xfrm>
          <a:off x="250825" y="1436913"/>
          <a:ext cx="8639175" cy="448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FAC8638C-44A5-D7A0-4AE2-D908BEF189A4}"/>
              </a:ext>
            </a:extLst>
          </p:cNvPr>
          <p:cNvSpPr txBox="1"/>
          <p:nvPr/>
        </p:nvSpPr>
        <p:spPr>
          <a:xfrm>
            <a:off x="249237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O dění v Národním parku se zajímá necelá polovina 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Místní obyvatelé se o dění v Národním parku Šumava moc nezajímají. Pouze desetina se jich podle vlastních slov zajímá hodně a dalších 36 % se zajímá středně. Nejpočetnější je skupina lidí, kteří se o dění zajímají málo (44 %). Zbylá desetina se pak nezajímá vůbec.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846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CE37796-8621-B926-AD23-1D7AAA809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E4BFCE15-4ED5-6528-1A0D-1A72F4BAFEBA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BF7C8E1E-0773-475A-CC8D-02FA12361581}"/>
              </a:ext>
            </a:extLst>
          </p:cNvPr>
          <p:cNvSpPr txBox="1"/>
          <p:nvPr/>
        </p:nvSpPr>
        <p:spPr>
          <a:xfrm>
            <a:off x="250825" y="5918167"/>
            <a:ext cx="8640763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Domníváte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že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máte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dostatek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informací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dění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v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Národním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parku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enough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information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about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happening in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National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25271C99-8660-8CCD-3850-59C1403D2D9D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3F809CBB-9F56-9EA6-57CB-E874943C8A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14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37648481-480E-2056-F336-29726507B3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3981133"/>
              </p:ext>
            </p:extLst>
          </p:nvPr>
        </p:nvGraphicFramePr>
        <p:xfrm>
          <a:off x="250825" y="1436913"/>
          <a:ext cx="8639175" cy="4465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2423B2BF-8D4D-53F0-6F9C-03BE27464856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Více než třetina obyvatel nemá dostatek informací o dění v NP Šumava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Místní obyvatelé jsou rozděleni v názoru na vlastní informovanost o dění v Národním parku Šumava. Nejvíce jich uvedlo, že má informací tak akorát (40 %). Nedostatek informací však pociťuje 36 % dotazovaných, u kterých je prostor pro zlepšení. Dostatek informací má dle vlastních slov o něco více než pětina obyvatel.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357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9068118-7C78-CCE2-67C5-30E97AFBD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7995008A-62C8-5A5A-F7A6-0DC045B086A7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3FA48D5C-02C0-231B-4885-BA4E844F6564}"/>
              </a:ext>
            </a:extLst>
          </p:cNvPr>
          <p:cNvSpPr txBox="1"/>
          <p:nvPr/>
        </p:nvSpPr>
        <p:spPr>
          <a:xfrm>
            <a:off x="250825" y="5902037"/>
            <a:ext cx="86407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Slyšel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(a)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síti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Natura 2000?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heard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the Natura 2000 network?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16356CF5-0C02-E829-63F4-13C5D7EAFEDB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B3769579-8F47-2C23-C4CA-69A5E27F47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15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05686C2B-5C30-3F40-CBCE-D74961EEDA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5096464"/>
              </p:ext>
            </p:extLst>
          </p:nvPr>
        </p:nvGraphicFramePr>
        <p:xfrm>
          <a:off x="250825" y="1436913"/>
          <a:ext cx="8639175" cy="4465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8DB7BEF3-475B-0673-4C9E-DA9DA07972F8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Informovanost o síti Natura 2000 je i mezi místními velmi slabá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Navzdory tomu, že Šumava patří do celoevropské soustavy chráněných území Natura 2000, necelé dvě třetiny místních nikdy o této síti neslyšeli. Další pětina o ní sice slyšela ale neví o co se jedná. Pouze 15 % obyvatel pak ví, čeho se Natura 2000 týká.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Tato mezera v informovanosti tak stále zůstává výzvou do budoucna.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785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F061BCA-C71F-B5D1-060F-62EF924A5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ok 6" descr="Obrázok, na ktorom je exteriér, tráva, slapový močiar, nebo&#10;&#10;Automaticky generovaný popis">
            <a:extLst>
              <a:ext uri="{FF2B5EF4-FFF2-40B4-BE49-F238E27FC236}">
                <a16:creationId xmlns:a16="http://schemas.microsoft.com/office/drawing/2014/main" xmlns="" id="{5D90208F-905D-2DFD-971D-A13A015F13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5326063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xmlns="" id="{E7484F70-9892-F00F-365E-1C790F62376C}"/>
              </a:ext>
            </a:extLst>
          </p:cNvPr>
          <p:cNvSpPr txBox="1">
            <a:spLocks/>
          </p:cNvSpPr>
          <p:nvPr/>
        </p:nvSpPr>
        <p:spPr>
          <a:xfrm>
            <a:off x="514350" y="4662488"/>
            <a:ext cx="9105900" cy="1319212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>
                <a:solidFill>
                  <a:schemeClr val="bg1"/>
                </a:solidFill>
                <a:latin typeface="Helvetica" pitchFamily="2" charset="0"/>
                <a:ea typeface="+mj-ea"/>
                <a:cs typeface="Arial" pitchFamily="34" charset="0"/>
              </a:rPr>
              <a:t>Vnímaní mokřadů a rašelinišť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Vnímání mokřadů a rašelinišť a jejich významu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Názory na mokřady a rašeliniště 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Podpora obnovy zaniklých mokřadů a rašelinišť a dalších opatření</a:t>
            </a:r>
          </a:p>
        </p:txBody>
      </p:sp>
    </p:spTree>
    <p:extLst>
      <p:ext uri="{BB962C8B-B14F-4D97-AF65-F5344CB8AC3E}">
        <p14:creationId xmlns:p14="http://schemas.microsoft.com/office/powerpoint/2010/main" val="2520667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CC8D717-12B5-FE0A-8043-D265313D6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7CB72074-9168-8EC6-1F15-6AD2A7433CB6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983F28B6-109E-F802-8730-F590D758B187}"/>
              </a:ext>
            </a:extLst>
          </p:cNvPr>
          <p:cNvSpPr txBox="1"/>
          <p:nvPr/>
        </p:nvSpPr>
        <p:spPr>
          <a:xfrm>
            <a:off x="246728" y="5911710"/>
            <a:ext cx="86407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Které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z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míst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byste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raději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navštívili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?;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Které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z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míst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je podle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pro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krajinu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lepší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Which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places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would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rather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visit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?;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Which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places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better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for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landscape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3FDA26ED-8D3A-0BA7-D3B8-8C1EEDBEA073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DF114D01-E8AF-199D-0CCF-B880617A93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17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pic>
        <p:nvPicPr>
          <p:cNvPr id="5" name="Obrázek 1">
            <a:extLst>
              <a:ext uri="{FF2B5EF4-FFF2-40B4-BE49-F238E27FC236}">
                <a16:creationId xmlns:a16="http://schemas.microsoft.com/office/drawing/2014/main" xmlns="" id="{36E26A52-F57B-EADE-9E87-9D9A62391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52" y="2747872"/>
            <a:ext cx="4324859" cy="2885705"/>
          </a:xfrm>
          <a:prstGeom prst="rect">
            <a:avLst/>
          </a:prstGeom>
        </p:spPr>
      </p:pic>
      <p:pic>
        <p:nvPicPr>
          <p:cNvPr id="6" name="Obrázek 3" descr="Obrázok, na ktorom je exteriér, rastlina, prírodná krajina, krajina&#10;&#10;Automaticky generovaný popis">
            <a:extLst>
              <a:ext uri="{FF2B5EF4-FFF2-40B4-BE49-F238E27FC236}">
                <a16:creationId xmlns:a16="http://schemas.microsoft.com/office/drawing/2014/main" xmlns="" id="{47201348-0510-4593-E52F-599407160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689" y="2747872"/>
            <a:ext cx="4324859" cy="2885705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51A79EBA-79C9-3A5A-303F-CCF515FAD3E9}"/>
              </a:ext>
            </a:extLst>
          </p:cNvPr>
          <p:cNvSpPr txBox="1"/>
          <p:nvPr/>
        </p:nvSpPr>
        <p:spPr>
          <a:xfrm>
            <a:off x="246728" y="280661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Před a po – porovnání revitalizace potoku #1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Účastníky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dotazníkové šetření jsme vyzvali, aby si prohlídly dvě fotografie území. Zajímalo nás, které z míst by raději navštívili a které je podle nich lepší pro krajinu. První dvojice obrázků byla hodnocena dost podobně. O něco málo více místních by raději navštívilo území před revitalizací, naopak za lepší pro krajinu považují místo po revitalizaci.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  <p:sp>
        <p:nvSpPr>
          <p:cNvPr id="14" name="TextovéPole 6">
            <a:extLst>
              <a:ext uri="{FF2B5EF4-FFF2-40B4-BE49-F238E27FC236}">
                <a16:creationId xmlns:a16="http://schemas.microsoft.com/office/drawing/2014/main" xmlns="" id="{4B778C3D-D4A9-A640-086D-66CB3E9F5F2A}"/>
              </a:ext>
            </a:extLst>
          </p:cNvPr>
          <p:cNvSpPr txBox="1"/>
          <p:nvPr/>
        </p:nvSpPr>
        <p:spPr>
          <a:xfrm>
            <a:off x="260205" y="1726672"/>
            <a:ext cx="4306523" cy="959485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53 % by navštívilo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ECA7A8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42 % místo je </a:t>
            </a:r>
            <a:r>
              <a:rPr lang="cs-CZ" b="1">
                <a:solidFill>
                  <a:srgbClr val="ECA7A8"/>
                </a:solidFill>
                <a:latin typeface="Helvetica LT Std" pitchFamily="34" charset="-18"/>
                <a:cs typeface="Segoe UI" pitchFamily="34" charset="0"/>
              </a:rPr>
              <a:t>lepší pro krajinu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ECA7A8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</p:txBody>
      </p:sp>
      <p:sp>
        <p:nvSpPr>
          <p:cNvPr id="17" name="TextovéPole 6">
            <a:extLst>
              <a:ext uri="{FF2B5EF4-FFF2-40B4-BE49-F238E27FC236}">
                <a16:creationId xmlns:a16="http://schemas.microsoft.com/office/drawing/2014/main" xmlns="" id="{ABC6820E-B197-C483-3372-447CD5639076}"/>
              </a:ext>
            </a:extLst>
          </p:cNvPr>
          <p:cNvSpPr txBox="1"/>
          <p:nvPr/>
        </p:nvSpPr>
        <p:spPr>
          <a:xfrm>
            <a:off x="4594231" y="1693603"/>
            <a:ext cx="4306523" cy="959485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ECA7A8"/>
                </a:solidFill>
                <a:latin typeface="Helvetica LT Std" pitchFamily="34" charset="-18"/>
                <a:cs typeface="Segoe UI" pitchFamily="34" charset="0"/>
              </a:rPr>
              <a:t>47 % by navštívilo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58</a:t>
            </a: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80BD03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 % místo je </a:t>
            </a: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lepší pro krajinu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</p:txBody>
      </p:sp>
      <p:sp>
        <p:nvSpPr>
          <p:cNvPr id="18" name="TextovéPole 1">
            <a:extLst>
              <a:ext uri="{FF2B5EF4-FFF2-40B4-BE49-F238E27FC236}">
                <a16:creationId xmlns:a16="http://schemas.microsoft.com/office/drawing/2014/main" xmlns="" id="{BA4FE0E8-0E72-3214-D6DE-716AA83A5D5C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</p:spTree>
    <p:extLst>
      <p:ext uri="{BB962C8B-B14F-4D97-AF65-F5344CB8AC3E}">
        <p14:creationId xmlns:p14="http://schemas.microsoft.com/office/powerpoint/2010/main" val="193227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556AAFF-9344-8F1C-D30F-F682448D0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87B6131F-D5A1-FA1A-887A-2C0E1654DC3F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708B9139-AC0F-7E81-C629-2DD490C7486F}"/>
              </a:ext>
            </a:extLst>
          </p:cNvPr>
          <p:cNvSpPr txBox="1"/>
          <p:nvPr/>
        </p:nvSpPr>
        <p:spPr>
          <a:xfrm>
            <a:off x="237230" y="5951632"/>
            <a:ext cx="864076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Které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z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míst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byste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raději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navštívili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?;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Které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z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míst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je podle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pro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krajinu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lepší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Which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places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would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rather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visit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?;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Which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places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better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for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landscape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7F020143-2FEE-CCB0-1E02-BA78E01BAE68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FB4E7C30-2B4C-3127-EE13-FE6D28F4C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18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B4514701-46C9-61E4-B031-44585184032F}"/>
              </a:ext>
            </a:extLst>
          </p:cNvPr>
          <p:cNvSpPr txBox="1"/>
          <p:nvPr/>
        </p:nvSpPr>
        <p:spPr>
          <a:xfrm>
            <a:off x="246728" y="280661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Před a po – porovnání revitalizace potoku #2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Při druhém porovnání byly výsledky mnohem jednoznačnější. Výrazně více místních obyvatel by v tomto případě raději navštívilo místo pro revitalizaci, které rovněž považují za lepší pro krajinu.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Jen na doplnění uvádíme, že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 u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místnění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dvojice obrázků napříč dotazníky rotovalo, aby neovlivňovalo odpovědi respondentů.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  <p:sp>
        <p:nvSpPr>
          <p:cNvPr id="14" name="TextovéPole 6">
            <a:extLst>
              <a:ext uri="{FF2B5EF4-FFF2-40B4-BE49-F238E27FC236}">
                <a16:creationId xmlns:a16="http://schemas.microsoft.com/office/drawing/2014/main" xmlns="" id="{0ADDC76D-14DA-0E6A-E578-32B4820CD108}"/>
              </a:ext>
            </a:extLst>
          </p:cNvPr>
          <p:cNvSpPr txBox="1"/>
          <p:nvPr/>
        </p:nvSpPr>
        <p:spPr>
          <a:xfrm>
            <a:off x="260205" y="1726672"/>
            <a:ext cx="4306523" cy="959485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ECA7A8"/>
                </a:solidFill>
                <a:latin typeface="Helvetica LT Std" pitchFamily="34" charset="-18"/>
                <a:cs typeface="Segoe UI" pitchFamily="34" charset="0"/>
              </a:rPr>
              <a:t>22 % by navštívilo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ECA7A8"/>
                </a:solidFill>
                <a:latin typeface="Helvetica LT Std" pitchFamily="34" charset="-18"/>
                <a:cs typeface="Segoe UI" pitchFamily="34" charset="0"/>
              </a:rPr>
              <a:t>17</a:t>
            </a: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ECA7A8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 % místo je </a:t>
            </a:r>
            <a:r>
              <a:rPr lang="cs-CZ" b="1">
                <a:solidFill>
                  <a:srgbClr val="ECA7A8"/>
                </a:solidFill>
                <a:latin typeface="Helvetica LT Std" pitchFamily="34" charset="-18"/>
                <a:cs typeface="Segoe UI" pitchFamily="34" charset="0"/>
              </a:rPr>
              <a:t>lepší pro krajinu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ECA7A8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</p:txBody>
      </p:sp>
      <p:sp>
        <p:nvSpPr>
          <p:cNvPr id="17" name="TextovéPole 6">
            <a:extLst>
              <a:ext uri="{FF2B5EF4-FFF2-40B4-BE49-F238E27FC236}">
                <a16:creationId xmlns:a16="http://schemas.microsoft.com/office/drawing/2014/main" xmlns="" id="{FE65C42F-5836-B569-9DB2-C3E02F9B2F87}"/>
              </a:ext>
            </a:extLst>
          </p:cNvPr>
          <p:cNvSpPr txBox="1"/>
          <p:nvPr/>
        </p:nvSpPr>
        <p:spPr>
          <a:xfrm>
            <a:off x="4594231" y="1693603"/>
            <a:ext cx="4306523" cy="959485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78 % by navštívilo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80BD03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83 % místo je </a:t>
            </a: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lepší pro krajinu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</p:txBody>
      </p:sp>
      <p:sp>
        <p:nvSpPr>
          <p:cNvPr id="18" name="TextovéPole 1">
            <a:extLst>
              <a:ext uri="{FF2B5EF4-FFF2-40B4-BE49-F238E27FC236}">
                <a16:creationId xmlns:a16="http://schemas.microsoft.com/office/drawing/2014/main" xmlns="" id="{64760F59-AD0B-CD7A-0294-5985E4CA3E32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pic>
        <p:nvPicPr>
          <p:cNvPr id="2" name="Obrázek 4" descr="Obrázok, na ktorom je exteriér, tráva, oblak, nebo&#10;&#10;Automaticky generovaný popis">
            <a:extLst>
              <a:ext uri="{FF2B5EF4-FFF2-40B4-BE49-F238E27FC236}">
                <a16:creationId xmlns:a16="http://schemas.microsoft.com/office/drawing/2014/main" xmlns="" id="{5C8C7D8D-A471-2CA5-EA28-5564FC28F4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05" y="2747871"/>
            <a:ext cx="3957913" cy="2967811"/>
          </a:xfrm>
          <a:prstGeom prst="rect">
            <a:avLst/>
          </a:prstGeom>
        </p:spPr>
      </p:pic>
      <p:pic>
        <p:nvPicPr>
          <p:cNvPr id="3" name="Obrázek 6" descr="Obrázok, na ktorom je exteriér, tráva, oblak, strom&#10;&#10;Automaticky generovaný popis">
            <a:extLst>
              <a:ext uri="{FF2B5EF4-FFF2-40B4-BE49-F238E27FC236}">
                <a16:creationId xmlns:a16="http://schemas.microsoft.com/office/drawing/2014/main" xmlns="" id="{0199A866-5E74-3D9A-92DF-F1943EB654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080" y="2747872"/>
            <a:ext cx="4451715" cy="296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77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8C58B43-FAE2-20B7-F431-03B8E17CF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292FB865-1ED0-CD01-55AC-C78A621BCF46}"/>
              </a:ext>
            </a:extLst>
          </p:cNvPr>
          <p:cNvSpPr txBox="1"/>
          <p:nvPr/>
        </p:nvSpPr>
        <p:spPr>
          <a:xfrm>
            <a:off x="252001" y="261920"/>
            <a:ext cx="8640000" cy="5694113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defRPr/>
            </a:pP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533B2104-BB0D-15B0-452E-2C868CC047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8908769"/>
              </p:ext>
            </p:extLst>
          </p:nvPr>
        </p:nvGraphicFramePr>
        <p:xfrm>
          <a:off x="251308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83DB8419-43CB-0F0A-2AE6-66832F1BF9CA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6061714D-1ADB-095B-0CBF-1C80398A9EF4}"/>
              </a:ext>
            </a:extLst>
          </p:cNvPr>
          <p:cNvSpPr txBox="1"/>
          <p:nvPr/>
        </p:nvSpPr>
        <p:spPr>
          <a:xfrm>
            <a:off x="251307" y="5965138"/>
            <a:ext cx="554461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Jak vnímáte mokřady a rašeliniště?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How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perceive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endParaRPr lang="cs-CZ" sz="11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C10A3E2B-74DE-1C02-D7C5-28B28952E065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56378685-45C4-43A2-A4B4-DEE3CA194F69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EA3746E6-497D-5570-AADC-F53409880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31AB9B77-4761-457E-3AC9-3D39CC61C3F9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Mokřady a rašeliniště považují místní za prospěšné, důležité i hezké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Ve všech případech převažuje mezi místními obyvateli pozitivní hodnocení nad negativním. Mokřady a rašeliniště vnímají jako prospěšné (87 %), důležité (83 %) a hezké (81 %). Naopak jenom velmi malá část je považuje za zbytečné (3 %), bezvýznamné (5 %) nebo ošklivé (6 %).</a:t>
            </a:r>
          </a:p>
        </p:txBody>
      </p:sp>
    </p:spTree>
    <p:extLst>
      <p:ext uri="{BB962C8B-B14F-4D97-AF65-F5344CB8AC3E}">
        <p14:creationId xmlns:p14="http://schemas.microsoft.com/office/powerpoint/2010/main" val="2849788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421684BE-753D-4E3D-B425-2AE8293F83B1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4099" name="TextovéPole 19">
            <a:extLst>
              <a:ext uri="{FF2B5EF4-FFF2-40B4-BE49-F238E27FC236}">
                <a16:creationId xmlns:a16="http://schemas.microsoft.com/office/drawing/2014/main" xmlns="" id="{F9CA5E7C-0CDE-FDB1-82F3-BDD82BBA8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2 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xmlns="" id="{5384F19C-D1F0-A770-12F9-2360FE4A36B8}"/>
              </a:ext>
            </a:extLst>
          </p:cNvPr>
          <p:cNvSpPr txBox="1"/>
          <p:nvPr/>
        </p:nvSpPr>
        <p:spPr>
          <a:xfrm>
            <a:off x="252413" y="225550"/>
            <a:ext cx="4228147" cy="3693215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Představení výzkumu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554" b="1">
              <a:latin typeface="Helvetica LT Std" pitchFamily="34" charset="-18"/>
              <a:cs typeface="Segoe UI" pitchFamily="34" charset="0"/>
            </a:endParaRP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Výzkum proběhl v rámci projektu správy NP Šumava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Life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for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Mires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– život pro mokřady.</a:t>
            </a: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Hlavním cílem tohoto výzkumu bylo zjistit o místních obyvatelích žijících v blízkosti Národního parku Šumava: 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AutoNum type="arabicParenR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s čím si mokřady spojují, 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AutoNum type="arabicParenR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jak vnímají význam / hodnotu / přínosy mokřadů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AutoNum type="arabicParenR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zda jsou přesvědčeni, že mokřady ovlivňují jejich život,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AutoNum type="arabicParenR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jestli zaznamenali probíhající projekt LIFE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for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MIRES, 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AutoNum type="arabicParenR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zda umí uvést přínosy projektu pro region, a zvlášť ty, které osobně zaregistrovali.</a:t>
            </a: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Reprezentativní dotazníkové šetření proběhlo v okresech Český Krumlov, Prachatice a Klatovy na populaci ve věku od 15 let.  Sběr dat realizovala na základě dodané výzkumné metodiky agentura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ppm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factum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research</a:t>
            </a:r>
            <a:r>
              <a:rPr lang="cs-CZ" sz="1100">
                <a:latin typeface="Georgia" pitchFamily="18" charset="0"/>
                <a:cs typeface="Segoe UI" pitchFamily="34" charset="0"/>
              </a:rPr>
              <a:t>.</a:t>
            </a:r>
            <a:endParaRPr lang="cs-CZ" sz="1050"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40D23D01-F3CB-93CA-36A0-19012C4176A0}"/>
              </a:ext>
            </a:extLst>
          </p:cNvPr>
          <p:cNvSpPr txBox="1"/>
          <p:nvPr/>
        </p:nvSpPr>
        <p:spPr>
          <a:xfrm>
            <a:off x="252413" y="4082141"/>
            <a:ext cx="4228147" cy="2180282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Autor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554" b="1">
              <a:solidFill>
                <a:srgbClr val="8EB149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solidFill>
                  <a:srgbClr val="80BD03"/>
                </a:solidFill>
                <a:latin typeface="Georgia" pitchFamily="18" charset="0"/>
                <a:cs typeface="Segoe UI" pitchFamily="34" charset="0"/>
              </a:rPr>
              <a:t>Mgr. Tomáš Chabada, Ph.D. </a:t>
            </a:r>
            <a:r>
              <a:rPr lang="cs-CZ" sz="1100">
                <a:latin typeface="Georgia" pitchFamily="18" charset="0"/>
                <a:cs typeface="Segoe UI" pitchFamily="34" charset="0"/>
              </a:rPr>
              <a:t>je environmentální sociolog působící v Institutu 2050. Deset let pracoval jako výzkumník na Katedře environmentálních studií Fakulty sociálních studií Masarykovy univerzity. Dlouhodobě se zabývá postoji a chováním veřejnosti ve vztahu k přírodě a životnímu prostředí. </a:t>
            </a: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Je spoluautorem rozsáhlé monografie </a:t>
            </a:r>
            <a:r>
              <a:rPr lang="cs-CZ" sz="1100" i="1">
                <a:latin typeface="Georgia" pitchFamily="18" charset="0"/>
                <a:cs typeface="Segoe UI" pitchFamily="34" charset="0"/>
              </a:rPr>
              <a:t>Vztah české veřejnosti k přírodě a životnímu prostředí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(2018) a vícero reprezentativních výzkumů v oblasti ochrany přírody a klimatu. 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xmlns="" id="{146A67F9-B2BE-C9C3-28C7-B0C7B76A463C}"/>
              </a:ext>
            </a:extLst>
          </p:cNvPr>
          <p:cNvSpPr txBox="1"/>
          <p:nvPr/>
        </p:nvSpPr>
        <p:spPr>
          <a:xfrm>
            <a:off x="4663440" y="225549"/>
            <a:ext cx="4228147" cy="2663955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/>
                <a:cs typeface="Segoe UI" pitchFamily="34" charset="0"/>
              </a:rPr>
              <a:t>Průběh sběru dat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554" b="1">
              <a:solidFill>
                <a:prstClr val="black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Sběr dat proběhl metodou CAPI (osobní dotazování s pomocí tabletů) a to prostřednictvím tazatelů společnosti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ppm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factum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research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a metodou CAWI (online výzkum na panelu uživatelů) společnosti </a:t>
            </a:r>
            <a:r>
              <a:rPr lang="cs-CZ" sz="1100" err="1">
                <a:latin typeface="Georgia" pitchFamily="18" charset="0"/>
                <a:cs typeface="Segoe UI" pitchFamily="34" charset="0"/>
              </a:rPr>
              <a:t>TalkOnline</a:t>
            </a:r>
            <a:r>
              <a:rPr lang="cs-CZ" sz="1100">
                <a:latin typeface="Georgia" pitchFamily="18" charset="0"/>
                <a:cs typeface="Segoe UI" pitchFamily="34" charset="0"/>
              </a:rPr>
              <a:t> panel. </a:t>
            </a: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U obou metod sběru dat byla provedena kontrola časového snímku a byly vyřazeny příliš rychle vyplněné dotazníky. V případě CAWI dotazníků byla navíc kontrolována </a:t>
            </a:r>
            <a:r>
              <a:rPr lang="pl-PL" sz="1100" err="1">
                <a:latin typeface="Georgia" pitchFamily="18" charset="0"/>
                <a:cs typeface="Segoe UI" pitchFamily="34" charset="0"/>
              </a:rPr>
              <a:t>pozornost</a:t>
            </a:r>
            <a:r>
              <a:rPr lang="pl-PL" sz="1100">
                <a:latin typeface="Georgia" pitchFamily="18" charset="0"/>
                <a:cs typeface="Segoe UI" pitchFamily="34" charset="0"/>
              </a:rPr>
              <a:t> </a:t>
            </a:r>
            <a:r>
              <a:rPr lang="pl-PL" sz="1100" err="1">
                <a:latin typeface="Georgia" pitchFamily="18" charset="0"/>
                <a:cs typeface="Segoe UI" pitchFamily="34" charset="0"/>
              </a:rPr>
              <a:t>respondentů</a:t>
            </a:r>
            <a:r>
              <a:rPr lang="pl-PL" sz="1100">
                <a:latin typeface="Georgia" pitchFamily="18" charset="0"/>
                <a:cs typeface="Segoe UI" pitchFamily="34" charset="0"/>
              </a:rPr>
              <a:t>.</a:t>
            </a:r>
            <a:endParaRPr lang="cs-CZ" sz="1100">
              <a:latin typeface="Georgia" pitchFamily="18" charset="0"/>
              <a:cs typeface="Segoe UI" pitchFamily="34" charset="0"/>
            </a:endParaRP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Sběr dat probíhal v termínu 30.5.2024 – 16.6.2024. Formou osobního dotazování proběhlo 471 rozhovorů (58 %), online dotazník vyplnilo 336 respondentů (42 %). Výsledný soubor tak obsahuje odpovědi od 804 obyvatel. </a:t>
            </a:r>
          </a:p>
          <a:p>
            <a:pPr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defRPr/>
            </a:pPr>
            <a:endParaRPr lang="cs-CZ" sz="1050">
              <a:solidFill>
                <a:prstClr val="black"/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xmlns="" id="{1CFC02B4-86DD-9C6B-D454-40CA2B8758C0}"/>
              </a:ext>
            </a:extLst>
          </p:cNvPr>
          <p:cNvSpPr txBox="1"/>
          <p:nvPr/>
        </p:nvSpPr>
        <p:spPr>
          <a:xfrm>
            <a:off x="4663439" y="3065294"/>
            <a:ext cx="4228148" cy="3001836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Metodologie a popis výzkumného vzorku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554" b="1">
              <a:solidFill>
                <a:srgbClr val="8EB149"/>
              </a:solidFill>
              <a:latin typeface="Helvetica LT Std" pitchFamily="34" charset="-18"/>
              <a:cs typeface="Segoe UI" pitchFamily="34" charset="0"/>
            </a:endParaRP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Abychom dokázali získat informace od reprezentativního vzorku populace dotčených obcí byl vytvořen demografický profil obyvatelstva. </a:t>
            </a: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Kvóty byly nejprve nastaveny na zastoupení jednotlivých okresů na celkovém vzorku (Český Krumlov – 31 %, Klatovy – 43 % a Prachatice 26 %). Následně byl pro každý okres separátně vypracován kvótní rozpis dle sledovaných kategorií (pohlaví, věková kategorie, vzdělání, velikost sídla).</a:t>
            </a:r>
            <a:endParaRPr lang="cs-CZ" sz="1200">
              <a:latin typeface="Georgia" pitchFamily="18" charset="0"/>
              <a:cs typeface="Segoe UI" pitchFamily="34" charset="0"/>
            </a:endParaRPr>
          </a:p>
          <a:p>
            <a:pPr marL="232621" indent="-232621" eaLnBrk="1" fontAlgn="auto" hangingPunct="1">
              <a:spcBef>
                <a:spcPts val="0"/>
              </a:spcBef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Finální data byla doplněna o váhu, která při aplikaci upravuje strukturu souboru přesně na požadovanou strukturu. Váhy jsou v rozmezí 0,3 – 2,8.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xmlns="" id="{F349B239-F30B-40AF-891F-B358F520F71F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C381B62-D4FE-7440-7B39-5B6EB3A72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3299FB10-59F6-2B7A-7FAA-B44640C501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3586705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FF654478-635C-63DA-B2C9-10C4F1EE0D44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E171D4C9-847B-BBF9-6521-B4CBB5E0C49A}"/>
              </a:ext>
            </a:extLst>
          </p:cNvPr>
          <p:cNvSpPr txBox="1"/>
          <p:nvPr/>
        </p:nvSpPr>
        <p:spPr>
          <a:xfrm>
            <a:off x="251307" y="596433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Jsou nebo nejsou podle Vás mokřady a rašeliniště důležité pro…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opinion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are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important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…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CC9AEF64-47CA-7C57-A870-8035EE0A1192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AD3D2E8D-CFD2-4168-5EF1-8648A18BF2EB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7F96A347-79A5-6B39-DDFC-41930D0DE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2AFD4BB9-FFE5-4358-CBBD-2E4E4AF4640A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Mokřady a rašeliniště jsou podle obyvatel důležité zejména pro přírodu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Podle místních jsou mokřady a rašeliniště důležité pro ohrožené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druhy rostlin a živočichů (90 %), zadržování vody v krajině (90 %), krajinu (86 %), řešení problémů se suchem (85 %), místní klima (79 %) a zmírňování dopadů extrémních projevů počasí (73 %). Většina je považuje za důležité pro zdraví obyvatel (53 %), menšina pro ně samotné (45 %) a ekonomiku (37 %).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090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8CB2190-E9FF-64B4-92CF-0D39BFBF9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B777C086-1360-4402-F582-2AA2CD8B51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3739179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073F5A21-F017-2A56-BFC0-C9F53C846B20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94429A48-A383-9FA6-2D00-1C01BAB4CA79}"/>
              </a:ext>
            </a:extLst>
          </p:cNvPr>
          <p:cNvSpPr txBox="1"/>
          <p:nvPr/>
        </p:nvSpPr>
        <p:spPr>
          <a:xfrm>
            <a:off x="251307" y="596433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Souhlasíte či nesouhlasíte s následujícími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výroky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agree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disagree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with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following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statements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E0F62E22-4EF5-AE32-A6F7-00359437F54D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4916C678-3B77-8ED2-4FAF-EF542C236F8E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3D0B3909-9D5F-A0A7-97CB-499207178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850CEBF9-6009-5D64-980B-23BD5CA7BAB4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Místní vnímají důležitost rašelinišť a mokřadů na různých úrovních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Podle výrazné většiny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lidí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jsou rašeliniště a mokřady důležité pro poznávání přírody (79 %), mají podle nich hodnotu nezávislou na člověku (78 %), považují je za významnou součást přírodního dědictví (77 %), líbí se jim (78 %), utvářejí podle nich místní identitu (70 %). Většina souhlasí, že jsou inspirací pro kulturu (58 %) a důležité pro jejich osobní rekreaci (52 %).</a:t>
            </a:r>
          </a:p>
        </p:txBody>
      </p:sp>
    </p:spTree>
    <p:extLst>
      <p:ext uri="{BB962C8B-B14F-4D97-AF65-F5344CB8AC3E}">
        <p14:creationId xmlns:p14="http://schemas.microsoft.com/office/powerpoint/2010/main" val="3053982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307E6-8E4E-8F61-91FF-2AE1B41C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799A9B84-2AAC-3A35-F779-E49D20BEBD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2636047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A3810822-9C38-3AE9-10B7-1075518E7A82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1F6F47AF-B5ED-B1A6-08AD-8487EB59201D}"/>
              </a:ext>
            </a:extLst>
          </p:cNvPr>
          <p:cNvSpPr txBox="1"/>
          <p:nvPr/>
        </p:nvSpPr>
        <p:spPr>
          <a:xfrm>
            <a:off x="251307" y="596433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Souhlasíte či nesouhlasíte s následujícími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výroky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agree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disagree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with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following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statements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C4829770-6693-A6F7-6B67-69AD91E0E77C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18196087-F328-1F12-3131-5B3AB6DB58C2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91AFDE08-F35A-4EC4-2D7A-4A80FBCFB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DAB4918B-4C23-BB33-7B84-A7C82C752408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Zachovat rašeliniště a mokřady pro další generace a vrátit vodu do krajiny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Až 86 % místních souhlasí, že je důležité zachovat a obnovit rašeliniště pro budoucí generace a celkem 71 % si myslí, že je krajina vysušená a potřebujeme do ní vrátit víc vody. Příroda na Šumavě bude podle dvou třetin ohrožena změnou klimatu a suchem. Mírné většině místních nevadí rovné hluboké potoky v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krajině (53 %). U zbylých výroků se názory místních liší.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379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230E936-89E8-E957-A82F-0741AD335A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FC7BE4BC-5ADE-87EF-5EB7-F49047DF05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3629699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897F0214-20EC-8810-EB1A-22F84BE2E9A2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F2503694-DE71-C6AE-918B-29BC6E1E4EED}"/>
              </a:ext>
            </a:extLst>
          </p:cNvPr>
          <p:cNvSpPr txBox="1"/>
          <p:nvPr/>
        </p:nvSpPr>
        <p:spPr>
          <a:xfrm>
            <a:off x="251307" y="597588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Měly by se podle Vás?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should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happen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F15128A2-5972-5A3D-5FAA-0E4D087865C5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5B9779E5-39C9-7285-843B-3EBC0DDF36AE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33E561A0-71D3-DF53-E00E-9CB17B614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4FB91A0F-825F-5C50-6375-19C6A80A62CD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Místní fandí obnově přírodních potoků a mokřadů a rašelinišť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Až tři čtvrtiny obyvatel se shodnou na tom, že by se měli obnovovat přírodní potoky, 33 % si to myslí rozhodně a 42 % spíše. Spíše proti se vyjádřili pouze 3 %, rozhodně proti není nikdo. Pro obnovu a návrat zaniklých mokřadů a rašelinišť je 70 %, z toho 25 % rozhodně a 45 % spíše. Naopak spíše proti jsou jenom 4 % a rozhodně proti nikdo.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8718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33261F9-CDEF-86C6-AE3F-D9FA8CD15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1DC598B3-11A6-31EE-484C-A04A4DF1F8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4628028"/>
              </p:ext>
            </p:extLst>
          </p:nvPr>
        </p:nvGraphicFramePr>
        <p:xfrm>
          <a:off x="252000" y="1436913"/>
          <a:ext cx="8640000" cy="4519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6655963-4867-1BF9-5831-7288C9BEBBB6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42A31926-7274-24FD-A857-4D7B8F2A366C}"/>
              </a:ext>
            </a:extLst>
          </p:cNvPr>
          <p:cNvSpPr txBox="1"/>
          <p:nvPr/>
        </p:nvSpPr>
        <p:spPr>
          <a:xfrm>
            <a:off x="251307" y="5956032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jaké míry souhlasíte či nesouhlasíte s následujícími kroky?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extent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agree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disagree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with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following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steps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9D926827-69BD-A9CF-6583-F1D60BB28A99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0A28EA0D-D576-DB2E-4943-49EAF7C1F9D0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AE55B9B7-E52D-E785-0E0D-FE2201E59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15E827F8-9D37-C0BA-DE9E-F9E7623DCFD5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Podpora pro zadržovaní vody v krajině, obnovu mokřadů i přírodních potoků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Většina místní veřejnost podporuje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realizaci různých kroků – vzdělávání o důležitosti vody v krajině a mokřadech (87 %), návrat přírodních prvků zadržujících vodu (86 %), obnovu mokřadů v chráněných územích (85 %) i ve volné krajině (78 %), obnovu přírodních zvlněných potoků (79 %) a omezení stavebních úprav potoků a řek (61 %). 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7292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66D69AD-319C-606D-73F1-3C79BA8E3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BE901E54-9C8A-63A6-B7A1-46F902747565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5747D983-D8BA-A344-70D7-038175602C9A}"/>
              </a:ext>
            </a:extLst>
          </p:cNvPr>
          <p:cNvSpPr txBox="1"/>
          <p:nvPr/>
        </p:nvSpPr>
        <p:spPr>
          <a:xfrm>
            <a:off x="250825" y="5970807"/>
            <a:ext cx="864076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 je podle Vás lepší pro vodní režim v krajině, vodní nádrž nebo mokřad?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better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for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water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regime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landscape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a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reservoir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 </a:t>
            </a:r>
            <a:r>
              <a:rPr lang="cs-CZ" sz="1200" i="1" noProof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</a:t>
            </a:r>
            <a:r>
              <a:rPr lang="cs-CZ" sz="1200" i="1" noProof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9F43B923-B9DE-5784-DBD1-056F2FC2A741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9D9BEC5D-E568-6FE4-6C68-F76A2DE4F8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25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9B8B349A-5797-8DB3-EDF2-6DA918865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2110917"/>
              </p:ext>
            </p:extLst>
          </p:nvPr>
        </p:nvGraphicFramePr>
        <p:xfrm>
          <a:off x="250825" y="1436913"/>
          <a:ext cx="8639175" cy="4533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9A96E5F0-F52B-9111-7A17-522D8A56C0EE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80BD03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Místní nemají jasno v tom, zda je pro vodní režim lepší mokřad nebo přehrada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Největší část obyvatel (44 %) zastává názor, že pro vodní režim v krajině je stejně dobrá vodní nádrž jako mokřad. Mokřad považuje v tomto ohledu za lepší více než třetina (13 % rozhodně a 23 % spíše). Naopak vodní nádrž hodnotí jako lepší pouze desetina (2 % rozhodně a 9 % spíše). Necelá desetina tuto otázku nedovede posoudit.</a:t>
            </a:r>
          </a:p>
        </p:txBody>
      </p:sp>
    </p:spTree>
    <p:extLst>
      <p:ext uri="{BB962C8B-B14F-4D97-AF65-F5344CB8AC3E}">
        <p14:creationId xmlns:p14="http://schemas.microsoft.com/office/powerpoint/2010/main" val="1401762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DF6A7F5-BC87-2777-E821-DD79C7F9B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21AD3DC3-1E1A-E870-E238-DF7693FB81A3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B9AB504F-EFF8-19D9-D0F5-3ACC4D6C0544}"/>
              </a:ext>
            </a:extLst>
          </p:cNvPr>
          <p:cNvSpPr txBox="1"/>
          <p:nvPr/>
        </p:nvSpPr>
        <p:spPr>
          <a:xfrm>
            <a:off x="250825" y="5964234"/>
            <a:ext cx="86407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Čeho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je podle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v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české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krajině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více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přírodních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zvlněných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potoků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rovných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upravených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potoků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common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the Czech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landscape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natural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winding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streams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straight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managed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streams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14590FA6-1783-9AE7-896E-4C3020B69DB9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0BA688F6-B50A-FA26-75CC-E581B88AA6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26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237ADE48-61AD-20CB-CF7E-3A2FF703BD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8302192"/>
              </p:ext>
            </p:extLst>
          </p:nvPr>
        </p:nvGraphicFramePr>
        <p:xfrm>
          <a:off x="250825" y="1436912"/>
          <a:ext cx="8639175" cy="453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460A0282-9CAB-841A-BCB4-153E80FEB6B5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80BD03"/>
                </a:solidFill>
                <a:effectLst/>
                <a:uLnTx/>
                <a:uFillTx/>
                <a:latin typeface="Helvetica LT Std" pitchFamily="34" charset="-18"/>
                <a:ea typeface="+mn-ea"/>
                <a:cs typeface="Segoe UI" pitchFamily="34" charset="0"/>
              </a:rPr>
              <a:t>Obyvatelé se neshodnou, zda je </a:t>
            </a: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více přírodních nebo upravených potoků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Podle 29 % místních je v české krajině stejné množství přírodních zvlněných a rovných upravených potoků. Dalších 29 % má za to, že je převažují přírodní zvlněné potoky, naopak 18 % usuzuje, že je více rovných upravených potoků. Necelá čtvrtina obyvatel neumí zaujmout stanovisko k této otázce.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0116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1EF8352-2C42-ADD2-40EB-30E45BC82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DCA66B54-A641-88CA-A982-82A4B92374A6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C91FA0DA-7536-A87F-4DEC-0E1FA8115AB9}"/>
              </a:ext>
            </a:extLst>
          </p:cNvPr>
          <p:cNvSpPr txBox="1"/>
          <p:nvPr/>
        </p:nvSpPr>
        <p:spPr>
          <a:xfrm>
            <a:off x="250825" y="6010500"/>
            <a:ext cx="864076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Čeho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je podle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na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více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odvodněných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přírodních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mokřadů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think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drained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natural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823EA858-BFA8-D04E-9519-E8BA014320DD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61884363-941D-43BD-D4BA-3E845F9D8F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27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FD1B0DF8-2DA5-AB08-C917-BA026FDC63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8280240"/>
              </p:ext>
            </p:extLst>
          </p:nvPr>
        </p:nvGraphicFramePr>
        <p:xfrm>
          <a:off x="250825" y="1436914"/>
          <a:ext cx="8639175" cy="4590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CA82C232-13F2-98F0-467D-536AAB68FC4C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Je na Šumavě více přírodních nebo odvodněných mokřadů? - názory se liší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Necelá třetina místních obyvatel (30 %) si myslí, že je na Šumavě více přírodních než odvodněných mokřadů. Jen o něco méně obyvatel (28 %) má za to, že je obou typů mokřadů přibližně stejně. Podle pětiny převažují na Šumavě odvodněné mokřady a přibližně pětina to nedokáže posoudit. </a:t>
            </a:r>
          </a:p>
        </p:txBody>
      </p:sp>
    </p:spTree>
    <p:extLst>
      <p:ext uri="{BB962C8B-B14F-4D97-AF65-F5344CB8AC3E}">
        <p14:creationId xmlns:p14="http://schemas.microsoft.com/office/powerpoint/2010/main" val="2696409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D382B31-837B-C93B-643B-7EF592E74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Obrázek 4">
            <a:extLst>
              <a:ext uri="{FF2B5EF4-FFF2-40B4-BE49-F238E27FC236}">
                <a16:creationId xmlns:a16="http://schemas.microsoft.com/office/drawing/2014/main" xmlns="" id="{913AF223-E769-ED1A-CC33-79FEC221F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2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xmlns="" id="{7A9B9F6F-CAC9-A45A-F596-1C3835BFF035}"/>
              </a:ext>
            </a:extLst>
          </p:cNvPr>
          <p:cNvSpPr txBox="1">
            <a:spLocks/>
          </p:cNvSpPr>
          <p:nvPr/>
        </p:nvSpPr>
        <p:spPr>
          <a:xfrm>
            <a:off x="514350" y="4662488"/>
            <a:ext cx="9105900" cy="1319212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>
                <a:solidFill>
                  <a:schemeClr val="bg1"/>
                </a:solidFill>
                <a:latin typeface="Myriad Pro" pitchFamily="34" charset="0"/>
                <a:ea typeface="+mj-ea"/>
                <a:cs typeface="Arial" pitchFamily="34" charset="0"/>
              </a:rPr>
              <a:t>Obnova mokřadů a rašelinišť v NP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Povědomí  o projektu </a:t>
            </a:r>
            <a:r>
              <a:rPr lang="cs-CZ" sz="1500" i="1" err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Life</a:t>
            </a: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500" i="1" err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for</a:t>
            </a: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500" i="1" err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Mires</a:t>
            </a: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Informovanost o obnově poškozených mokřadů, rašelinišť a potoků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Hodnocení snah o obnovu mokřadů a potoků na Šumavě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endParaRPr lang="cs-CZ" sz="1500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3078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2FAC8C3-924E-4001-4143-459168699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B0E982D5-1E1B-EB28-9B03-A0F2586F645B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CC7FD486-4578-FB29-C4C0-7D526AB11D37}"/>
              </a:ext>
            </a:extLst>
          </p:cNvPr>
          <p:cNvSpPr txBox="1"/>
          <p:nvPr/>
        </p:nvSpPr>
        <p:spPr>
          <a:xfrm>
            <a:off x="-1106" y="5930245"/>
            <a:ext cx="47453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Slyšel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(a)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již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 projektu „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Život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pro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mokřady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“ (Life for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Mires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)?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heard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about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project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"Life for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Mires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"?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AD9B46B9-825C-75EC-6C90-A886180D4E24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0E630C10-28EA-A2EA-8007-6C6F70D722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29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E805EFFC-96E1-6125-D505-F4150F2671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4087906"/>
              </p:ext>
            </p:extLst>
          </p:nvPr>
        </p:nvGraphicFramePr>
        <p:xfrm>
          <a:off x="250619" y="1377369"/>
          <a:ext cx="4321175" cy="4573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Graf 18">
            <a:extLst>
              <a:ext uri="{FF2B5EF4-FFF2-40B4-BE49-F238E27FC236}">
                <a16:creationId xmlns:a16="http://schemas.microsoft.com/office/drawing/2014/main" xmlns="" id="{92E235A7-9BCF-0112-891B-7773C5CCA08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2161176"/>
              </p:ext>
            </p:extLst>
          </p:nvPr>
        </p:nvGraphicFramePr>
        <p:xfrm>
          <a:off x="4570412" y="1379166"/>
          <a:ext cx="4321175" cy="4573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ovéPole 11">
            <a:extLst>
              <a:ext uri="{FF2B5EF4-FFF2-40B4-BE49-F238E27FC236}">
                <a16:creationId xmlns:a16="http://schemas.microsoft.com/office/drawing/2014/main" xmlns="" id="{F1E6122C-D910-31C2-B4FC-2FD9DEF27D28}"/>
              </a:ext>
            </a:extLst>
          </p:cNvPr>
          <p:cNvSpPr txBox="1"/>
          <p:nvPr/>
        </p:nvSpPr>
        <p:spPr>
          <a:xfrm>
            <a:off x="4570412" y="5916884"/>
            <a:ext cx="45735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Víte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 tom,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že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Národní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obnovuje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poškozené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mokřady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rašeliniště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potoky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know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that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the NP.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restoring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damaged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streams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6" name="TextovéPole 6">
            <a:extLst>
              <a:ext uri="{FF2B5EF4-FFF2-40B4-BE49-F238E27FC236}">
                <a16:creationId xmlns:a16="http://schemas.microsoft.com/office/drawing/2014/main" xmlns="" id="{A41A0A98-597D-58AB-16A2-0B2CBC3B72CB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Polovina ví o obnově mokřadů a potoku, o projektu slyšela jen pětina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O projektu „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Life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for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Mires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“ (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Život pro mokřady) doposud slyšelo 22 % místních obyvatel. O něco větší je povědomí o tom, že Národní park Šumava obnovuje poškozené mokřady, rašeliniště a potoky. O těchto aktivitách má povědomí těsná většina místní veřejnosti (51 %).</a:t>
            </a:r>
          </a:p>
        </p:txBody>
      </p:sp>
    </p:spTree>
    <p:extLst>
      <p:ext uri="{BB962C8B-B14F-4D97-AF65-F5344CB8AC3E}">
        <p14:creationId xmlns:p14="http://schemas.microsoft.com/office/powerpoint/2010/main" val="1698656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251999" y="261919"/>
            <a:ext cx="8640000" cy="5979855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txBody>
          <a:bodyPr/>
          <a:lstStyle/>
          <a:p>
            <a:pPr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Podrobnosti o reprezentativním vzorku</a:t>
            </a:r>
          </a:p>
          <a:p>
            <a:pPr>
              <a:defRPr/>
            </a:pPr>
            <a:endParaRPr lang="cs-CZ" sz="554" b="1">
              <a:latin typeface="Helvetica LT Std" pitchFamily="34" charset="-18"/>
              <a:cs typeface="Segoe UI" pitchFamily="34" charset="0"/>
            </a:endParaRP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Podle porovnání s daty Českého statistického úřadu (viz níže) je vzorek reprezentativní pro populaci okresů Český Krumlov, Prachatice a Klatovy ve věku od 15 let. Odchylky od požadované struktury vzorku jsou u vážených dat ve všech sledovaných kategoriích minimální. 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V této výzkumné zprávě uvádíme u každé otázky počet respondentů, kteří na danou baterii otázek odpověděli. </a:t>
            </a:r>
          </a:p>
          <a:p>
            <a:pPr marL="232621" indent="-232621">
              <a:spcAft>
                <a:spcPts val="554"/>
              </a:spcAft>
              <a:buClr>
                <a:srgbClr val="80BD03"/>
              </a:buClr>
              <a:buFont typeface="Georgia" pitchFamily="18" charset="0"/>
              <a:buChar char="*"/>
              <a:defRPr/>
            </a:pPr>
            <a:r>
              <a:rPr lang="cs-CZ" sz="1100">
                <a:latin typeface="Georgia" pitchFamily="18" charset="0"/>
                <a:cs typeface="Segoe UI" pitchFamily="34" charset="0"/>
              </a:rPr>
              <a:t>Ještě důležitá technická poznámka: vzhledem k tomu, že prezentovaná procenta byla zaokrouhlena, nemusí být součet vždy přesně 100 % (zpravidla se nicméně pohybuje mezi 99-101 %).</a:t>
            </a:r>
            <a:endParaRPr lang="pl-PL" sz="1100">
              <a:latin typeface="Georgia" pitchFamily="18" charset="0"/>
              <a:cs typeface="Segoe UI" pitchFamily="34" charset="0"/>
            </a:endParaRPr>
          </a:p>
        </p:txBody>
      </p:sp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682908"/>
              </p:ext>
            </p:extLst>
          </p:nvPr>
        </p:nvGraphicFramePr>
        <p:xfrm>
          <a:off x="364837" y="2004697"/>
          <a:ext cx="4030336" cy="690753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1007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2585293823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12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POHLAVÍ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Zastoupení </a:t>
                      </a:r>
                      <a:br>
                        <a:rPr lang="cs-CZ" sz="1050" b="0">
                          <a:latin typeface="Georgia" pitchFamily="18" charset="0"/>
                        </a:rPr>
                      </a:br>
                      <a:r>
                        <a:rPr lang="cs-CZ" sz="1050" b="0">
                          <a:latin typeface="Georgia" pitchFamily="18" charset="0"/>
                        </a:rPr>
                        <a:t>v regionu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Výzkumný vzorek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Vážená data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Muži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49,1 %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49,9 %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49,1 %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Ženy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50,9 %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50,1 %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>
                          <a:latin typeface="Georgia" pitchFamily="18" charset="0"/>
                        </a:rPr>
                        <a:t>50,9 %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7" name="Tabulk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653968"/>
              </p:ext>
            </p:extLst>
          </p:nvPr>
        </p:nvGraphicFramePr>
        <p:xfrm>
          <a:off x="364837" y="2971910"/>
          <a:ext cx="4030336" cy="1366393"/>
        </p:xfrm>
        <a:graphic>
          <a:graphicData uri="http://schemas.openxmlformats.org/drawingml/2006/table">
            <a:tbl>
              <a:tblPr/>
              <a:tblGrid>
                <a:gridCol w="9996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55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4085959833"/>
                    </a:ext>
                  </a:extLst>
                </a:gridCol>
              </a:tblGrid>
              <a:tr h="341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VĚK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Zastoupení </a:t>
                      </a:r>
                      <a:br>
                        <a:rPr lang="cs-CZ" sz="1050" b="0">
                          <a:latin typeface="Georgia" pitchFamily="18" charset="0"/>
                        </a:rPr>
                      </a:br>
                      <a:r>
                        <a:rPr lang="cs-CZ" sz="1050" b="0">
                          <a:latin typeface="Georgia" pitchFamily="18" charset="0"/>
                        </a:rPr>
                        <a:t>v regionu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Výzkumný vzorek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Vážená data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15-29 let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050" b="0" i="0" u="none" strike="noStrike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18,1 %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18,3 %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18,1 %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30-39 let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050" b="0" i="0" u="none" strike="noStrike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15,1 %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16,3 %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15,1 %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40-49 let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050" b="0" i="0" u="none" strike="noStrike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19,1 %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18,7 %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b="0" i="0" u="none" strike="noStrike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19,1 %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50-59 let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050" b="0" i="0" u="none" strike="noStrike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15,6 %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16,8 %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15,6 %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60-69 let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050" b="0" i="0" u="none" strike="noStrike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16,3 %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15,4 %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16,3 %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 baseline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70 let +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050" b="0" i="0" u="none" strike="noStrike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15,8 %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14,6 %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15,7 %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18" name="Tabulk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149491"/>
              </p:ext>
            </p:extLst>
          </p:nvPr>
        </p:nvGraphicFramePr>
        <p:xfrm>
          <a:off x="332840" y="4614763"/>
          <a:ext cx="4062332" cy="1462316"/>
        </p:xfrm>
        <a:graphic>
          <a:graphicData uri="http://schemas.openxmlformats.org/drawingml/2006/table">
            <a:tbl>
              <a:tblPr/>
              <a:tblGrid>
                <a:gridCol w="10155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5583">
                  <a:extLst>
                    <a:ext uri="{9D8B030D-6E8A-4147-A177-3AD203B41FA5}">
                      <a16:colId xmlns:a16="http://schemas.microsoft.com/office/drawing/2014/main" xmlns="" val="814999993"/>
                    </a:ext>
                  </a:extLst>
                </a:gridCol>
                <a:gridCol w="10155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55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41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VZDĚLÁNÍ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Zastoupení </a:t>
                      </a:r>
                      <a:br>
                        <a:rPr lang="cs-CZ" sz="1050" b="0">
                          <a:latin typeface="Georgia" pitchFamily="18" charset="0"/>
                        </a:rPr>
                      </a:br>
                      <a:r>
                        <a:rPr lang="cs-CZ" sz="1050" b="0">
                          <a:latin typeface="Georgia" pitchFamily="18" charset="0"/>
                        </a:rPr>
                        <a:t>v regionu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Výzkumný vzorek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Vážená data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1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základní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14,3 %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12,7 %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14,2 %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2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střední </a:t>
                      </a:r>
                      <a:b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</a:b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bez maturity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37,1 %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33,5 %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37,1 %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2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střední </a:t>
                      </a:r>
                      <a:b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</a:b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s maturitou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32,5 %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36,8 %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32,5 %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1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vysokoškolské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16,1 %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17,0 %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16,1 %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Obdélník 19">
            <a:extLst>
              <a:ext uri="{FF2B5EF4-FFF2-40B4-BE49-F238E27FC236}">
                <a16:creationId xmlns:a16="http://schemas.microsoft.com/office/drawing/2014/main" xmlns="" id="{DD93C246-9AC5-409A-9F23-B18F0FAF408E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graphicFrame>
        <p:nvGraphicFramePr>
          <p:cNvPr id="12" name="Tabulka 11">
            <a:extLst>
              <a:ext uri="{FF2B5EF4-FFF2-40B4-BE49-F238E27FC236}">
                <a16:creationId xmlns:a16="http://schemas.microsoft.com/office/drawing/2014/main" xmlns="" id="{D52F5E63-BF0D-4AF1-A3B2-91A1D8C55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981535"/>
              </p:ext>
            </p:extLst>
          </p:nvPr>
        </p:nvGraphicFramePr>
        <p:xfrm>
          <a:off x="4748826" y="2004697"/>
          <a:ext cx="4030337" cy="2301621"/>
        </p:xfrm>
        <a:graphic>
          <a:graphicData uri="http://schemas.openxmlformats.org/drawingml/2006/table">
            <a:tbl>
              <a:tblPr/>
              <a:tblGrid>
                <a:gridCol w="9996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55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626970950"/>
                    </a:ext>
                  </a:extLst>
                </a:gridCol>
              </a:tblGrid>
              <a:tr h="341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VELIKOST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MÍSTA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BYDLIŠTĚ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Zastoupení </a:t>
                      </a:r>
                      <a:br>
                        <a:rPr lang="cs-CZ" sz="1050" b="0">
                          <a:latin typeface="Georgia" pitchFamily="18" charset="0"/>
                        </a:rPr>
                      </a:br>
                      <a:r>
                        <a:rPr lang="cs-CZ" sz="1050" b="0">
                          <a:latin typeface="Georgia" pitchFamily="18" charset="0"/>
                        </a:rPr>
                        <a:t>v regionu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Výzkumný vzorek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Vážená data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do 500 obyvatel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14,3 %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13,7 0%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14,2 %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501 – 2 000 obyvatel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31,4 %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30,3 %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31,4 %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2 001 - 5 000 obyvatel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15,6 %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16,7 %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15,6 %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5 001 – 10 000 obyvatel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10,0 %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10,1 %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10,0 %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6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10 000 obyvatel a více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28,8 %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29,2 %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28,8 %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xmlns="" id="{84450E5C-45AA-4C2A-B8CC-E137CBFCBA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401153"/>
              </p:ext>
            </p:extLst>
          </p:nvPr>
        </p:nvGraphicFramePr>
        <p:xfrm>
          <a:off x="4748827" y="4490543"/>
          <a:ext cx="4030336" cy="1606788"/>
        </p:xfrm>
        <a:graphic>
          <a:graphicData uri="http://schemas.openxmlformats.org/drawingml/2006/table">
            <a:tbl>
              <a:tblPr/>
              <a:tblGrid>
                <a:gridCol w="1007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7584">
                  <a:extLst>
                    <a:ext uri="{9D8B030D-6E8A-4147-A177-3AD203B41FA5}">
                      <a16:colId xmlns:a16="http://schemas.microsoft.com/office/drawing/2014/main" xmlns="" val="4072471273"/>
                    </a:ext>
                  </a:extLst>
                </a:gridCol>
              </a:tblGrid>
              <a:tr h="3741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UŽÍVÁNÍ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INTERNETU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Zastoupení </a:t>
                      </a:r>
                      <a:br>
                        <a:rPr lang="cs-CZ" sz="1050" b="0">
                          <a:latin typeface="Georgia" pitchFamily="18" charset="0"/>
                        </a:rPr>
                      </a:br>
                      <a:r>
                        <a:rPr lang="cs-CZ" sz="1050" b="0">
                          <a:latin typeface="Georgia" pitchFamily="18" charset="0"/>
                        </a:rPr>
                        <a:t>v regionu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Výzkumný vzorek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latin typeface="Georgia" pitchFamily="18" charset="0"/>
                        </a:rPr>
                        <a:t>Vážená data</a:t>
                      </a:r>
                      <a:endParaRPr lang="cs-CZ" sz="1050" b="0">
                        <a:solidFill>
                          <a:srgbClr val="0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9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Denně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59,9 %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73,1 %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59,9 %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Týdně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18,1 %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14,9 %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18,1 %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27742802"/>
                  </a:ext>
                </a:extLst>
              </a:tr>
              <a:tr h="301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Méně často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12,1 %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5,3 %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12,1 %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83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="0">
                          <a:solidFill>
                            <a:srgbClr val="0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Vůbec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9,9 %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6,6 %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9,9 %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D78C12E0-64A1-6913-91F8-6CCB81066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3 </a:t>
            </a:r>
          </a:p>
        </p:txBody>
      </p:sp>
      <p:sp>
        <p:nvSpPr>
          <p:cNvPr id="4" name="TextovéPole 15">
            <a:extLst>
              <a:ext uri="{FF2B5EF4-FFF2-40B4-BE49-F238E27FC236}">
                <a16:creationId xmlns:a16="http://schemas.microsoft.com/office/drawing/2014/main" xmlns="" id="{9D54757D-E913-2EC5-916C-CE20162D54BE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57CF1E1-F1CF-2889-29CD-2019D3AEC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 5">
            <a:extLst>
              <a:ext uri="{FF2B5EF4-FFF2-40B4-BE49-F238E27FC236}">
                <a16:creationId xmlns:a16="http://schemas.microsoft.com/office/drawing/2014/main" xmlns="" id="{F912BE84-D3D3-864A-2E08-DCC3220A0E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8136297"/>
              </p:ext>
            </p:extLst>
          </p:nvPr>
        </p:nvGraphicFramePr>
        <p:xfrm>
          <a:off x="249237" y="1436913"/>
          <a:ext cx="8640763" cy="452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6DF5B47C-BFF7-B89B-8D51-FFF22706F763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6CAAE368-C8B4-79A6-BF11-CE1E053DCB50}"/>
              </a:ext>
            </a:extLst>
          </p:cNvPr>
          <p:cNvSpPr txBox="1"/>
          <p:nvPr/>
        </p:nvSpPr>
        <p:spPr>
          <a:xfrm>
            <a:off x="125618" y="5961413"/>
            <a:ext cx="8887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Odkud se k Vám dostaly informace o tom, že Národní park Šumava obnovuje poškozené mokřady, rašeliniště a potoky?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Where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did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get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information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that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Šumava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National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Park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restoring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damaged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and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streams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11270" name="Zástupný symbol pro číslo snímku 14">
            <a:extLst>
              <a:ext uri="{FF2B5EF4-FFF2-40B4-BE49-F238E27FC236}">
                <a16:creationId xmlns:a16="http://schemas.microsoft.com/office/drawing/2014/main" xmlns="" id="{068882E9-DFD8-039F-48CB-F907CE93F5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80FEFDCA-4C90-3945-979D-458884A065D7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30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xmlns="" id="{F4AA22EE-E1B3-4323-BC30-E7A4DD6781E3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6">
            <a:extLst>
              <a:ext uri="{FF2B5EF4-FFF2-40B4-BE49-F238E27FC236}">
                <a16:creationId xmlns:a16="http://schemas.microsoft.com/office/drawing/2014/main" xmlns="" id="{A9DFF845-5B39-3A25-C354-3D699357D913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Informace o aktivitách NP Šumava se nejčastěji šíří skrz osobní kontakty</a:t>
            </a: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80BD03"/>
              </a:solidFill>
              <a:effectLst/>
              <a:uLnTx/>
              <a:uFillTx/>
              <a:latin typeface="Helvetica LT Std" pitchFamily="34" charset="-18"/>
              <a:ea typeface="+mn-ea"/>
              <a:cs typeface="Segoe UI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O tom, že NP Šumava obnovuje poškozené mokřady, rašeliniště a potoky se obyvatelé nejčastěji dozvěděli od svých známých, kamarádů, dětí či sousedů (48 %). Z dalších kanálů byly nejčastěji zastoupené TV a rozhlas (31 %), informace v regionu (30 %), webové stránky NPŠ (27 %) a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r</a:t>
            </a:r>
            <a:r>
              <a:rPr lang="cs-CZ" sz="1200" err="1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ůzné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letáčky, brožurky a publikace (24 %). Osobní účast na akcích je spíše výjimečná.</a:t>
            </a:r>
          </a:p>
        </p:txBody>
      </p:sp>
    </p:spTree>
    <p:extLst>
      <p:ext uri="{BB962C8B-B14F-4D97-AF65-F5344CB8AC3E}">
        <p14:creationId xmlns:p14="http://schemas.microsoft.com/office/powerpoint/2010/main" val="4135385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52172A2-AFAA-A58D-E529-9EBAF3F5A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F899D120-78FC-ACFC-808E-6D6DA2B66AA5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1C310ED2-6CF6-BCD0-AF29-D2ED47C98AAA}"/>
              </a:ext>
            </a:extLst>
          </p:cNvPr>
          <p:cNvSpPr txBox="1"/>
          <p:nvPr/>
        </p:nvSpPr>
        <p:spPr>
          <a:xfrm>
            <a:off x="9069" y="5903522"/>
            <a:ext cx="50299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Viděl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(a)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jste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naživo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na fotkach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nějaké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z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obnovovaných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mokřadů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rašelinišť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potoků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na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Have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seen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any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restored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,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peatlands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streams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person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photos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645AF896-AE20-8D99-C6E7-196755E075AA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1D4E3072-07C2-196A-4F1B-C24FE849A0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31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94874698-E277-800E-A5D9-D4FBC5B574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3694937"/>
              </p:ext>
            </p:extLst>
          </p:nvPr>
        </p:nvGraphicFramePr>
        <p:xfrm>
          <a:off x="246859" y="1330035"/>
          <a:ext cx="4321175" cy="4573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ovéPole 11">
            <a:extLst>
              <a:ext uri="{FF2B5EF4-FFF2-40B4-BE49-F238E27FC236}">
                <a16:creationId xmlns:a16="http://schemas.microsoft.com/office/drawing/2014/main" xmlns="" id="{2918C24E-A52C-A742-B19C-6D9646BA047D}"/>
              </a:ext>
            </a:extLst>
          </p:cNvPr>
          <p:cNvSpPr txBox="1"/>
          <p:nvPr/>
        </p:nvSpPr>
        <p:spPr>
          <a:xfrm>
            <a:off x="5048060" y="5908249"/>
            <a:ext cx="4318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Líbily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Did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like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them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graphicFrame>
        <p:nvGraphicFramePr>
          <p:cNvPr id="6" name="Graf 18">
            <a:extLst>
              <a:ext uri="{FF2B5EF4-FFF2-40B4-BE49-F238E27FC236}">
                <a16:creationId xmlns:a16="http://schemas.microsoft.com/office/drawing/2014/main" xmlns="" id="{4021B5FB-DCDF-E7D0-7FFF-07EBAB1A31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6429096"/>
              </p:ext>
            </p:extLst>
          </p:nvPr>
        </p:nvGraphicFramePr>
        <p:xfrm>
          <a:off x="4562478" y="1330034"/>
          <a:ext cx="4329109" cy="4573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5D62B830-45F8-F156-DA55-C0A4839865A0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 dirty="0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Obnovované prvky viděla třetina místních, líbila se téměř všem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Naživo nebo na </a:t>
            </a:r>
            <a:r>
              <a:rPr lang="cs-CZ" sz="1200" dirty="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fotkách vidělo nějaké z obnovovaných mokřadů, rašelinišť nebo potoků na Šumavě 32 % obyvatel. Je to většina z těch, kteří mají povědomí o těchto aktivitách. Až 93 % z nich následně uvedlo, že se jim obnovované mokřady, rašeliniště nebo potoky líbily.</a:t>
            </a:r>
          </a:p>
        </p:txBody>
      </p:sp>
    </p:spTree>
    <p:extLst>
      <p:ext uri="{BB962C8B-B14F-4D97-AF65-F5344CB8AC3E}">
        <p14:creationId xmlns:p14="http://schemas.microsoft.com/office/powerpoint/2010/main" val="23318623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9A521D1-3C2E-6AF5-AD80-2C621A089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A903E4B7-9AD7-C050-8D9C-59742BC463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703304"/>
              </p:ext>
            </p:extLst>
          </p:nvPr>
        </p:nvGraphicFramePr>
        <p:xfrm>
          <a:off x="1" y="1436913"/>
          <a:ext cx="9143999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2B54B686-832C-99F9-88F9-EA342B949600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EB491CDB-9030-B805-4648-78620F353BCD}"/>
              </a:ext>
            </a:extLst>
          </p:cNvPr>
          <p:cNvSpPr txBox="1"/>
          <p:nvPr/>
        </p:nvSpPr>
        <p:spPr>
          <a:xfrm>
            <a:off x="251307" y="5956033"/>
            <a:ext cx="718195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Jak hodnotíte takovéto snahy o obnovu mokřadů a potoků? Považujete je za… </a:t>
            </a:r>
          </a:p>
          <a:p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How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evaluate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such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efforts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restore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wetlands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and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streams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consider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them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…</a:t>
            </a:r>
          </a:p>
          <a:p>
            <a:endParaRPr lang="cs-CZ" sz="11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endParaRPr lang="cs-CZ" sz="1100" i="1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C6E1479E-1D02-81BC-8BBA-CDD3B5617620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9EEE0CBC-74DC-0EA0-ACF1-70136455E6BC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DE3F5A08-DFAD-58D6-E82C-C20460FEA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26009AC0-4FCE-6B2B-F464-ED567285AB18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Snahy o obnovu mokřadů a potoků hodnotí místní pozitivně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Respondentům jsme v dotazníku ukázali 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několik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příkladů obnovy mokřadů a potoků v rámci projektu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Life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for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Segoe UI" pitchFamily="34" charset="0"/>
              </a:rPr>
              <a:t>Mires</a:t>
            </a:r>
            <a:r>
              <a:rPr lang="cs-CZ" sz="1200">
                <a:solidFill>
                  <a:prstClr val="black"/>
                </a:solidFill>
                <a:latin typeface="Georgia" panose="02040502050405020303" pitchFamily="18" charset="0"/>
                <a:cs typeface="Segoe UI" pitchFamily="34" charset="0"/>
              </a:rPr>
              <a:t> a zeptali se jich, jak je hodnotí. Výrazná většina místních je považuje za důležité (88 %), prospěšné (87 %) a hezké ( 83 %). Za zbytečné, bezvýznamné nebo ošklivé je považuje jen velmi málo lidí. Zároveň ale většina hodnotí takové snahy jako složité (52 %).</a:t>
            </a:r>
          </a:p>
        </p:txBody>
      </p:sp>
    </p:spTree>
    <p:extLst>
      <p:ext uri="{BB962C8B-B14F-4D97-AF65-F5344CB8AC3E}">
        <p14:creationId xmlns:p14="http://schemas.microsoft.com/office/powerpoint/2010/main" val="2196742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599907" y="3429000"/>
            <a:ext cx="8810722" cy="45475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cs-CZ" sz="1846">
                <a:solidFill>
                  <a:srgbClr val="80BD03"/>
                </a:solidFill>
                <a:latin typeface="Helvetica LT Std" pitchFamily="34" charset="-18"/>
                <a:ea typeface="+mj-ea"/>
                <a:cs typeface="Arial" pitchFamily="34" charset="0"/>
              </a:rPr>
              <a:t>Přílohy</a:t>
            </a:r>
          </a:p>
        </p:txBody>
      </p:sp>
      <p:sp>
        <p:nvSpPr>
          <p:cNvPr id="7" name="Podnadpis 2"/>
          <p:cNvSpPr txBox="1">
            <a:spLocks/>
          </p:cNvSpPr>
          <p:nvPr/>
        </p:nvSpPr>
        <p:spPr bwMode="auto">
          <a:xfrm>
            <a:off x="897616" y="3883759"/>
            <a:ext cx="7935235" cy="194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1: Dotazník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2: Datová matice (SPSS)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3: Datová matice (Excel)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Příloha č. 4 Soubor s grafy</a:t>
            </a:r>
          </a:p>
          <a:p>
            <a:pPr marL="498474" indent="-498474">
              <a:spcBef>
                <a:spcPct val="20000"/>
              </a:spcBef>
            </a:pPr>
            <a:r>
              <a:rPr lang="cs-CZ" sz="1400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 </a:t>
            </a:r>
            <a:endParaRPr lang="cs-CZ" sz="1400">
              <a:solidFill>
                <a:srgbClr val="80BD03"/>
              </a:solidFill>
              <a:latin typeface="Helvetica LT Std" pitchFamily="34" charset="-18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0780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xmlns="" id="{E4A6A629-5752-4B42-9AAB-184180B6CB3F}"/>
              </a:ext>
            </a:extLst>
          </p:cNvPr>
          <p:cNvSpPr txBox="1">
            <a:spLocks/>
          </p:cNvSpPr>
          <p:nvPr/>
        </p:nvSpPr>
        <p:spPr>
          <a:xfrm>
            <a:off x="600075" y="3429000"/>
            <a:ext cx="8810625" cy="4540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>
                <a:solidFill>
                  <a:srgbClr val="80BD03"/>
                </a:solidFill>
                <a:latin typeface="Helvetica LT Std" pitchFamily="34" charset="-18"/>
                <a:ea typeface="+mj-ea"/>
                <a:cs typeface="Arial" pitchFamily="34" charset="0"/>
              </a:rPr>
              <a:t>Kontakt</a:t>
            </a:r>
            <a:endParaRPr lang="cs-CZ" sz="1846">
              <a:solidFill>
                <a:srgbClr val="80BD03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xmlns="" id="{B0791E67-EDC6-F459-1C01-E2723D26C2F2}"/>
              </a:ext>
            </a:extLst>
          </p:cNvPr>
          <p:cNvSpPr txBox="1">
            <a:spLocks/>
          </p:cNvSpPr>
          <p:nvPr/>
        </p:nvSpPr>
        <p:spPr bwMode="auto">
          <a:xfrm>
            <a:off x="600075" y="3960813"/>
            <a:ext cx="7934325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98474" indent="-498474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cs-CZ" sz="1846">
                <a:solidFill>
                  <a:schemeClr val="tx1">
                    <a:lumMod val="65000"/>
                    <a:lumOff val="35000"/>
                  </a:schemeClr>
                </a:solidFill>
                <a:latin typeface="Helvetica LT Std" pitchFamily="34" charset="-18"/>
                <a:cs typeface="Segoe UI" pitchFamily="34" charset="0"/>
              </a:rPr>
              <a:t>Mgr. Tomáš Chabada, Ph.D.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cs-CZ" sz="10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cs-CZ" sz="462">
              <a:solidFill>
                <a:schemeClr val="tx1">
                  <a:lumMod val="65000"/>
                  <a:lumOff val="35000"/>
                </a:schemeClr>
              </a:solidFill>
              <a:latin typeface="Helvetica LT Std" pitchFamily="34" charset="-18"/>
              <a:cs typeface="Segoe UI" pitchFamily="34" charset="0"/>
            </a:endParaRP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cs-CZ" sz="1846" err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tomaschabada@gmail.com</a:t>
            </a:r>
            <a:endParaRPr lang="cs-CZ" sz="1846">
              <a:solidFill>
                <a:srgbClr val="80BD03"/>
              </a:solidFill>
              <a:latin typeface="Helvetica LT Std" pitchFamily="34" charset="-18"/>
              <a:cs typeface="Segoe U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CDA1F06-A71B-50F7-E4BD-0AFAAE5ED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2">
            <a:extLst>
              <a:ext uri="{FF2B5EF4-FFF2-40B4-BE49-F238E27FC236}">
                <a16:creationId xmlns:a16="http://schemas.microsoft.com/office/drawing/2014/main" xmlns="" id="{85186AEC-F50E-E46E-F531-A277873EF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1525"/>
            <a:ext cx="9144000" cy="609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xmlns="" id="{17C91AA7-F1E9-C7E3-0C7E-0B1BB89BC4DB}"/>
              </a:ext>
            </a:extLst>
          </p:cNvPr>
          <p:cNvSpPr txBox="1">
            <a:spLocks/>
          </p:cNvSpPr>
          <p:nvPr/>
        </p:nvSpPr>
        <p:spPr>
          <a:xfrm>
            <a:off x="237506" y="4663282"/>
            <a:ext cx="9105900" cy="1319212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>
                <a:solidFill>
                  <a:schemeClr val="bg1"/>
                </a:solidFill>
                <a:latin typeface="Helvetica" pitchFamily="2" charset="0"/>
                <a:ea typeface="+mj-ea"/>
                <a:cs typeface="Arial" pitchFamily="34" charset="0"/>
              </a:rPr>
              <a:t>Identita místních a environmentální postoje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Za koho se místní obyvatelé považují? Souvisí jejich identita se Šumavou? 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Zajímá je téma ochrany přírody? </a:t>
            </a: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Jak hodnotí závažnost environmentálních problémů? </a:t>
            </a:r>
          </a:p>
        </p:txBody>
      </p:sp>
    </p:spTree>
    <p:extLst>
      <p:ext uri="{BB962C8B-B14F-4D97-AF65-F5344CB8AC3E}">
        <p14:creationId xmlns:p14="http://schemas.microsoft.com/office/powerpoint/2010/main" val="717221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FF2E450-EA9D-2EB3-99A7-25A6B5E08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4EA1F2D5-9332-EF15-3795-449A2662AB15}"/>
              </a:ext>
            </a:extLst>
          </p:cNvPr>
          <p:cNvSpPr txBox="1"/>
          <p:nvPr/>
        </p:nvSpPr>
        <p:spPr>
          <a:xfrm>
            <a:off x="252001" y="1172403"/>
            <a:ext cx="8640000" cy="478363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defRPr/>
            </a:pP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5F017C60-1DDF-DA66-14B6-6D7B5A2223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3902966"/>
              </p:ext>
            </p:extLst>
          </p:nvPr>
        </p:nvGraphicFramePr>
        <p:xfrm>
          <a:off x="252000" y="1436913"/>
          <a:ext cx="8640000" cy="451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872B6743-84DB-966D-7E4B-C8B3E44BEAD5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AE5D394B-ECAE-EF41-ACFE-6302BB94A663}"/>
              </a:ext>
            </a:extLst>
          </p:cNvPr>
          <p:cNvSpPr txBox="1"/>
          <p:nvPr/>
        </p:nvSpPr>
        <p:spPr>
          <a:xfrm>
            <a:off x="252000" y="5989710"/>
            <a:ext cx="86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jaké míry sami sebe považujete či nepovažujete za… ? 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what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extent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not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consider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yourself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...?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A9EA3601-64FE-7B3A-2F76-EF8E39B864ED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7A11AD13-DFF7-2D5F-7756-51039A9D9B55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BD44E42B-E353-6A49-F0C8-6C5CF1FE3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  <p:sp>
        <p:nvSpPr>
          <p:cNvPr id="5" name="TextovéPole 6">
            <a:extLst>
              <a:ext uri="{FF2B5EF4-FFF2-40B4-BE49-F238E27FC236}">
                <a16:creationId xmlns:a16="http://schemas.microsoft.com/office/drawing/2014/main" xmlns="" id="{03553FFC-120E-F0CF-A11A-BDCB34BCC67A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Milovníci přírody a hrdí obyvatelé Šumavy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latin typeface="Georgia" panose="02040502050405020303" pitchFamily="18" charset="0"/>
                <a:cs typeface="Segoe UI" pitchFamily="34" charset="0"/>
              </a:rPr>
              <a:t>Místní obyvatelé se nejčastěji považují za milovníky přírody Šumavy (83 %) a hrdé obyvatele Šumavy (74 %). Většina z nich se identifikuje i s dalšími označeními, jako jsou ochránce přírody (64 %), lokální patriot Šumavy (60 %) a demokrat (57 %). Vidíme tedy, že identita spojená se Šumavou je pro místní obyvatelé velmi důležitá. 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defRPr/>
            </a:pP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688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52F18E3-CA86-C0B8-8446-6C6DFFD83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859018B-56EB-BAE7-F3F3-FBA84A43986F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236F02C9-9442-85F3-0589-05B55ADB6917}"/>
              </a:ext>
            </a:extLst>
          </p:cNvPr>
          <p:cNvSpPr txBox="1"/>
          <p:nvPr/>
        </p:nvSpPr>
        <p:spPr>
          <a:xfrm>
            <a:off x="250825" y="5913912"/>
            <a:ext cx="86407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Zajímá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nebo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nezajímá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Vás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téma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ochrany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přírody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Are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interested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not in the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topic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of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conservation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6059796F-4300-CF36-1C1B-149C8CF7FA02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3F682264-43D5-3431-FFD5-713E39F90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6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FCAB9963-AD89-A8C6-3A1E-BCFAD94AC7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6405047"/>
              </p:ext>
            </p:extLst>
          </p:nvPr>
        </p:nvGraphicFramePr>
        <p:xfrm>
          <a:off x="250825" y="1436913"/>
          <a:ext cx="8639175" cy="4476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ovéPole 6">
            <a:extLst>
              <a:ext uri="{FF2B5EF4-FFF2-40B4-BE49-F238E27FC236}">
                <a16:creationId xmlns:a16="http://schemas.microsoft.com/office/drawing/2014/main" xmlns="" id="{3463F4DA-F09A-F85D-0525-1ACAA504B7B9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Ochrana přírody většinu místních zajímá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latin typeface="Georgia" panose="02040502050405020303" pitchFamily="18" charset="0"/>
                <a:cs typeface="Segoe UI" pitchFamily="34" charset="0"/>
              </a:rPr>
              <a:t>Téma ochrany přírody zajímá mírnou většinu místních obyvatel (57 %). Rozhodně zajímá pouze 14 %, jedná se tedy spíše o zájem vlažný. Na druhou stranu táto téma nezajímá pouze 16 % a rozhodně nezajímá jenom 3 %.  Více než čtvrtina respondentů vybrala prostřední, neutrální odpověď. </a:t>
            </a: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638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AA6F58FF-586E-4A38-998B-E235A9A0B879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Závažné problémy: nezadržovaní vody, sucho i dopady změny klimatu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latin typeface="Georgia" panose="02040502050405020303" pitchFamily="18" charset="0"/>
                <a:cs typeface="Segoe UI" pitchFamily="34" charset="0"/>
              </a:rPr>
              <a:t>Místní obyvatelé vnímají environmentální problémy a jako závažné hodnotí všechny níže uvedené. Nejčastěji takto posuzují neschopnost krajiny zadržovat vodu (81 %), sucho v České republice (79 %), dopady změny klimatu na Česko (75 %) i na Šumavu (71 %) a sucho na Šumavě (66 %). O něco méně pak vnímá závažnost těchto problémů v místě svého bydliště.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defRPr/>
            </a:pP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xmlns="" id="{C8094095-9448-4B85-A949-DD8DEB1941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1701519"/>
              </p:ext>
            </p:extLst>
          </p:nvPr>
        </p:nvGraphicFramePr>
        <p:xfrm>
          <a:off x="252000" y="1436914"/>
          <a:ext cx="8640000" cy="4519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7F21EAF-873E-418F-8C1C-61BBC23C8C0A}"/>
              </a:ext>
            </a:extLst>
          </p:cNvPr>
          <p:cNvSpPr/>
          <p:nvPr/>
        </p:nvSpPr>
        <p:spPr>
          <a:xfrm rot="16200000">
            <a:off x="4356000" y="2070000"/>
            <a:ext cx="4320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80BD03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6A712CFF-09CE-4867-B51C-2E529E59BD5E}"/>
              </a:ext>
            </a:extLst>
          </p:cNvPr>
          <p:cNvSpPr txBox="1"/>
          <p:nvPr/>
        </p:nvSpPr>
        <p:spPr>
          <a:xfrm>
            <a:off x="251307" y="5956033"/>
            <a:ext cx="86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Považujete či nepovažujete následující jevy za závažný problém? </a:t>
            </a:r>
          </a:p>
          <a:p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not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consider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the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following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phenomena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to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be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a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serious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cs-CZ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problem</a:t>
            </a:r>
            <a:r>
              <a:rPr lang="cs-CZ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8" name="TextovéPole 1">
            <a:extLst>
              <a:ext uri="{FF2B5EF4-FFF2-40B4-BE49-F238E27FC236}">
                <a16:creationId xmlns:a16="http://schemas.microsoft.com/office/drawing/2014/main" xmlns="" id="{4567BE0C-D050-4293-86DF-2523580E96DA}"/>
              </a:ext>
            </a:extLst>
          </p:cNvPr>
          <p:cNvSpPr txBox="1"/>
          <p:nvPr/>
        </p:nvSpPr>
        <p:spPr>
          <a:xfrm>
            <a:off x="251999" y="5695292"/>
            <a:ext cx="796003" cy="2607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n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= 804</a:t>
            </a:r>
          </a:p>
        </p:txBody>
      </p:sp>
      <p:sp>
        <p:nvSpPr>
          <p:cNvPr id="2" name="TextovéPole 15">
            <a:extLst>
              <a:ext uri="{FF2B5EF4-FFF2-40B4-BE49-F238E27FC236}">
                <a16:creationId xmlns:a16="http://schemas.microsoft.com/office/drawing/2014/main" xmlns="" id="{FD6436BB-0288-A4AC-6D20-3F7BF02B252B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3" name="TextovéPole 19">
            <a:extLst>
              <a:ext uri="{FF2B5EF4-FFF2-40B4-BE49-F238E27FC236}">
                <a16:creationId xmlns:a16="http://schemas.microsoft.com/office/drawing/2014/main" xmlns="" id="{F44F9734-8C84-CB93-B79C-813DD3100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0" y="6426200"/>
            <a:ext cx="358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sk-SK" sz="1200">
                <a:solidFill>
                  <a:schemeClr val="bg1"/>
                </a:solidFill>
                <a:latin typeface="Helvetica LT Std" pitchFamily="2" charset="0"/>
              </a:rPr>
              <a:t>5 </a:t>
            </a:r>
          </a:p>
        </p:txBody>
      </p:sp>
    </p:spTree>
    <p:extLst>
      <p:ext uri="{BB962C8B-B14F-4D97-AF65-F5344CB8AC3E}">
        <p14:creationId xmlns:p14="http://schemas.microsoft.com/office/powerpoint/2010/main" val="3322248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B3F5CC9-92E0-CF69-E36F-EB28EB37E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exteriér, džungľa, prírodná rezervácia, rastlina&#10;&#10;Automaticky generovaný popis">
            <a:extLst>
              <a:ext uri="{FF2B5EF4-FFF2-40B4-BE49-F238E27FC236}">
                <a16:creationId xmlns:a16="http://schemas.microsoft.com/office/drawing/2014/main" xmlns="" id="{56A0EE7D-E1B4-96B1-BEC3-33C54824A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14959"/>
            <a:ext cx="9144000" cy="5637847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xmlns="" id="{6CE08393-4975-C26D-BC7D-10FFEFC7E174}"/>
              </a:ext>
            </a:extLst>
          </p:cNvPr>
          <p:cNvSpPr txBox="1">
            <a:spLocks/>
          </p:cNvSpPr>
          <p:nvPr/>
        </p:nvSpPr>
        <p:spPr>
          <a:xfrm>
            <a:off x="514350" y="4662487"/>
            <a:ext cx="9105900" cy="1919381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>
                <a:solidFill>
                  <a:schemeClr val="bg1"/>
                </a:solidFill>
                <a:latin typeface="Helvetica" pitchFamily="2" charset="0"/>
                <a:ea typeface="+mj-ea"/>
                <a:cs typeface="Arial" pitchFamily="34" charset="0"/>
              </a:rPr>
              <a:t>Pobyt v přírodě a dění v národním parku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Jak často a proč místní navštěvují přírodu na Šumavě? Co je ze šumavské přírody zajímá? </a:t>
            </a:r>
            <a:endParaRPr lang="cs-CZ" sz="1477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Znalost šumavských mokřadů a jejich návštěvnost 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r>
              <a:rPr lang="cs-CZ" sz="1500" i="1">
                <a:solidFill>
                  <a:schemeClr val="bg1">
                    <a:lumMod val="50000"/>
                  </a:schemeClr>
                </a:solidFill>
                <a:latin typeface="Georgia" pitchFamily="18" charset="0"/>
                <a:cs typeface="Segoe UI" pitchFamily="34" charset="0"/>
              </a:rPr>
              <a:t>Zajímají se místní o dění v národním parku? Mají povědomí o síti Natura 2000?</a:t>
            </a: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endParaRPr lang="cs-CZ" sz="1500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  <a:p>
            <a:pPr indent="-498474" eaLnBrk="1" fontAlgn="auto" hangingPunct="1">
              <a:spcBef>
                <a:spcPts val="0"/>
              </a:spcBef>
              <a:spcAft>
                <a:spcPts val="1108"/>
              </a:spcAft>
              <a:buClr>
                <a:srgbClr val="80BD03"/>
              </a:buClr>
              <a:defRPr/>
            </a:pPr>
            <a:endParaRPr lang="cs-CZ" sz="1500" i="1">
              <a:solidFill>
                <a:schemeClr val="bg1">
                  <a:lumMod val="50000"/>
                </a:schemeClr>
              </a:solidFill>
              <a:latin typeface="Georgia" pitchFamily="18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098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ovéPole 6">
            <a:extLst>
              <a:ext uri="{FF2B5EF4-FFF2-40B4-BE49-F238E27FC236}">
                <a16:creationId xmlns:a16="http://schemas.microsoft.com/office/drawing/2014/main" xmlns="" id="{53548DD5-C701-3133-541A-791A87F2D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413" y="133564"/>
            <a:ext cx="8639175" cy="515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l-PL" altLang="sk-SK" sz="1300">
              <a:latin typeface="Helvetica LT Std" pitchFamily="2" charset="0"/>
              <a:cs typeface="Segoe UI" panose="020B0502040204020203" pitchFamily="34" charset="0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37F21EAF-873E-418F-8C1C-61BBC23C8C0A}"/>
              </a:ext>
            </a:extLst>
          </p:cNvPr>
          <p:cNvSpPr/>
          <p:nvPr/>
        </p:nvSpPr>
        <p:spPr>
          <a:xfrm rot="16200000">
            <a:off x="4356100" y="2070100"/>
            <a:ext cx="431800" cy="9144000"/>
          </a:xfrm>
          <a:prstGeom prst="rect">
            <a:avLst/>
          </a:prstGeom>
          <a:solidFill>
            <a:srgbClr val="80BD03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rgbClr val="80BD03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D6283773-FD7B-464D-92D8-5F73908DE21F}"/>
              </a:ext>
            </a:extLst>
          </p:cNvPr>
          <p:cNvSpPr txBox="1"/>
          <p:nvPr/>
        </p:nvSpPr>
        <p:spPr>
          <a:xfrm>
            <a:off x="249237" y="5964434"/>
            <a:ext cx="86407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Jak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často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chodíte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přírody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na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Šumavě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How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often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do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you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go to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nature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 in </a:t>
            </a:r>
            <a:r>
              <a:rPr lang="pl-PL" sz="1200" i="1" err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Šumava</a:t>
            </a:r>
            <a:r>
              <a:rPr lang="pl-PL" sz="1200" i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  <a:cs typeface="Segoe UI" pitchFamily="34" charset="0"/>
              </a:rPr>
              <a:t>?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E4B75638-F7AF-4E98-A4B3-98A0E950C8B1}"/>
              </a:ext>
            </a:extLst>
          </p:cNvPr>
          <p:cNvSpPr txBox="1"/>
          <p:nvPr/>
        </p:nvSpPr>
        <p:spPr>
          <a:xfrm>
            <a:off x="251307" y="6425999"/>
            <a:ext cx="7673010" cy="432000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Monitoring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a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vyhodnocení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sociálního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dopadu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pt-BR" sz="1200" err="1">
                <a:solidFill>
                  <a:schemeClr val="bg1"/>
                </a:solidFill>
                <a:latin typeface="Helvetica LT Std" pitchFamily="34" charset="-18"/>
              </a:rPr>
              <a:t>projektu</a:t>
            </a:r>
            <a:r>
              <a:rPr lang="pt-BR" sz="1200">
                <a:solidFill>
                  <a:schemeClr val="bg1"/>
                </a:solidFill>
                <a:latin typeface="Helvetica LT Std" pitchFamily="34" charset="-18"/>
              </a:rPr>
              <a:t> „LIFE for MIRES“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mezi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místními</a:t>
            </a:r>
            <a:r>
              <a:rPr lang="sk-SK" sz="1200">
                <a:solidFill>
                  <a:schemeClr val="bg1"/>
                </a:solidFill>
                <a:latin typeface="Helvetica LT Std" pitchFamily="34" charset="-18"/>
              </a:rPr>
              <a:t> </a:t>
            </a:r>
            <a:r>
              <a:rPr lang="sk-SK" sz="1200" err="1">
                <a:solidFill>
                  <a:schemeClr val="bg1"/>
                </a:solidFill>
                <a:latin typeface="Helvetica LT Std" pitchFamily="34" charset="-18"/>
              </a:rPr>
              <a:t>obyvateli</a:t>
            </a:r>
            <a:endParaRPr lang="cs-CZ" sz="120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Helvetica LT Std" pitchFamily="34" charset="-18"/>
              <a:ea typeface="+mj-ea"/>
              <a:cs typeface="Arial" pitchFamily="34" charset="0"/>
            </a:endParaRPr>
          </a:p>
        </p:txBody>
      </p:sp>
      <p:sp>
        <p:nvSpPr>
          <p:cNvPr id="13318" name="Zástupný symbol pro číslo snímku 14">
            <a:extLst>
              <a:ext uri="{FF2B5EF4-FFF2-40B4-BE49-F238E27FC236}">
                <a16:creationId xmlns:a16="http://schemas.microsoft.com/office/drawing/2014/main" xmlns="" id="{A1ECD638-FAB1-BCDB-BAB0-D33BB79DAB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639175" y="6426200"/>
            <a:ext cx="504825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fld id="{393EEA2A-6822-4245-8C41-22D4E03D3573}" type="slidenum">
              <a:rPr lang="cs-CZ" altLang="sk-SK">
                <a:solidFill>
                  <a:schemeClr val="bg1"/>
                </a:solidFill>
                <a:latin typeface="Helvetica LT Std" pitchFamily="2" charset="0"/>
              </a:rPr>
              <a:pPr algn="l"/>
              <a:t>9</a:t>
            </a:fld>
            <a:endParaRPr lang="cs-CZ" altLang="sk-SK">
              <a:solidFill>
                <a:schemeClr val="bg1"/>
              </a:solidFill>
              <a:latin typeface="Helvetica LT Std" pitchFamily="2" charset="0"/>
            </a:endParaRPr>
          </a:p>
        </p:txBody>
      </p:sp>
      <p:graphicFrame>
        <p:nvGraphicFramePr>
          <p:cNvPr id="3" name="Graf 18">
            <a:extLst>
              <a:ext uri="{FF2B5EF4-FFF2-40B4-BE49-F238E27FC236}">
                <a16:creationId xmlns:a16="http://schemas.microsoft.com/office/drawing/2014/main" xmlns="" id="{52776BB8-4F21-578D-C008-9A82BBB05F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8110104"/>
              </p:ext>
            </p:extLst>
          </p:nvPr>
        </p:nvGraphicFramePr>
        <p:xfrm>
          <a:off x="250825" y="1436913"/>
          <a:ext cx="8639175" cy="4512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ovéPole 6">
            <a:extLst>
              <a:ext uri="{FF2B5EF4-FFF2-40B4-BE49-F238E27FC236}">
                <a16:creationId xmlns:a16="http://schemas.microsoft.com/office/drawing/2014/main" xmlns="" id="{874214C0-2D22-0ECC-224A-2690FFBB90CB}"/>
              </a:ext>
            </a:extLst>
          </p:cNvPr>
          <p:cNvSpPr txBox="1"/>
          <p:nvPr/>
        </p:nvSpPr>
        <p:spPr>
          <a:xfrm>
            <a:off x="252001" y="118754"/>
            <a:ext cx="8640000" cy="1318159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cs-CZ" b="1">
                <a:solidFill>
                  <a:srgbClr val="80BD03"/>
                </a:solidFill>
                <a:latin typeface="Helvetica LT Std" pitchFamily="34" charset="-18"/>
                <a:cs typeface="Segoe UI" pitchFamily="34" charset="0"/>
              </a:rPr>
              <a:t>Jak často místní obyvatelé chodí do přírody na Šumavě?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sz="1200">
                <a:latin typeface="Georgia" panose="02040502050405020303" pitchFamily="18" charset="0"/>
                <a:cs typeface="Segoe UI" pitchFamily="34" charset="0"/>
              </a:rPr>
              <a:t>Pouze necelá polovina místních chodí do Šumavské přírody několikrát měsíčně a častěji. Skoro každý den tak činí desetina a několikrát týdně další desetina. Více než třetina navštěvuje přírodu na Šumavě alespoň několikrát ročně, zbylých 15 % do přírody vůbec nebo skoro vůbec nechodí.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defRPr/>
            </a:pPr>
            <a:endParaRPr lang="pl-PL" sz="1300">
              <a:latin typeface="Helvetica LT Std" pitchFamily="34" charset="-18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40752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11408</TotalTime>
  <Words>3711</Words>
  <Application>Microsoft Office PowerPoint</Application>
  <PresentationFormat>Předvádění na obrazovce (4:3)</PresentationFormat>
  <Paragraphs>452</Paragraphs>
  <Slides>34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34</vt:i4>
      </vt:variant>
    </vt:vector>
  </HeadingPairs>
  <TitlesOfParts>
    <vt:vector size="44" baseType="lpstr">
      <vt:lpstr>Arial</vt:lpstr>
      <vt:lpstr>Calibri</vt:lpstr>
      <vt:lpstr>Calibri Light</vt:lpstr>
      <vt:lpstr>Georgia</vt:lpstr>
      <vt:lpstr>Helvetica</vt:lpstr>
      <vt:lpstr>Helvetica LT Std</vt:lpstr>
      <vt:lpstr>Myriad Pro</vt:lpstr>
      <vt:lpstr>Segoe UI</vt:lpstr>
      <vt:lpstr>Times New Roman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Honza</dc:creator>
  <cp:lastModifiedBy>Autor</cp:lastModifiedBy>
  <cp:revision>278</cp:revision>
  <cp:lastPrinted>2019-12-21T14:14:27Z</cp:lastPrinted>
  <dcterms:created xsi:type="dcterms:W3CDTF">2019-12-13T11:21:21Z</dcterms:created>
  <dcterms:modified xsi:type="dcterms:W3CDTF">2025-01-06T09:20:21Z</dcterms:modified>
</cp:coreProperties>
</file>